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256" r:id="rId2"/>
    <p:sldId id="281" r:id="rId3"/>
    <p:sldId id="258" r:id="rId4"/>
    <p:sldId id="279" r:id="rId5"/>
    <p:sldId id="280" r:id="rId6"/>
    <p:sldId id="282" r:id="rId7"/>
    <p:sldId id="259" r:id="rId8"/>
    <p:sldId id="283" r:id="rId9"/>
    <p:sldId id="260" r:id="rId10"/>
    <p:sldId id="284" r:id="rId11"/>
    <p:sldId id="263" r:id="rId12"/>
    <p:sldId id="264" r:id="rId13"/>
    <p:sldId id="265" r:id="rId14"/>
    <p:sldId id="267" r:id="rId15"/>
    <p:sldId id="266" r:id="rId16"/>
    <p:sldId id="269" r:id="rId17"/>
    <p:sldId id="285" r:id="rId18"/>
    <p:sldId id="268" r:id="rId19"/>
    <p:sldId id="270" r:id="rId20"/>
    <p:sldId id="271" r:id="rId21"/>
    <p:sldId id="272" r:id="rId22"/>
    <p:sldId id="273" r:id="rId23"/>
    <p:sldId id="274" r:id="rId24"/>
    <p:sldId id="275" r:id="rId25"/>
    <p:sldId id="276" r:id="rId26"/>
    <p:sldId id="277" r:id="rId27"/>
    <p:sldId id="27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8FF2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87" d="100"/>
          <a:sy n="87" d="100"/>
        </p:scale>
        <p:origin x="-552"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viewProps" Target="viewProp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presProps" Target="presProps.xml"/><Relationship Id="rId11" Type="http://schemas.openxmlformats.org/officeDocument/2006/relationships/slide" Target="slides/slide10.xml"/><Relationship Id="rId29" Type="http://schemas.openxmlformats.org/officeDocument/2006/relationships/printerSettings" Target="printerSettings/printerSettings1.bin"/><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9D86C4-2B40-0C41-9357-1DFC8AB6F71D}" type="datetimeFigureOut">
              <a:rPr lang="en-US" smtClean="0"/>
              <a:pPr/>
              <a:t>1/13/13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0FBB5-0EA6-AB49-A0B0-8577C28E9E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D86C4-2B40-0C41-9357-1DFC8AB6F71D}" type="datetimeFigureOut">
              <a:rPr lang="en-US" smtClean="0"/>
              <a:pPr/>
              <a:t>1/13/13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0FBB5-0EA6-AB49-A0B0-8577C28E9E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D86C4-2B40-0C41-9357-1DFC8AB6F71D}" type="datetimeFigureOut">
              <a:rPr lang="en-US" smtClean="0"/>
              <a:pPr/>
              <a:t>1/13/13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0FBB5-0EA6-AB49-A0B0-8577C28E9E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D86C4-2B40-0C41-9357-1DFC8AB6F71D}" type="datetimeFigureOut">
              <a:rPr lang="en-US" smtClean="0"/>
              <a:pPr/>
              <a:t>1/13/13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0FBB5-0EA6-AB49-A0B0-8577C28E9E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9D86C4-2B40-0C41-9357-1DFC8AB6F71D}" type="datetimeFigureOut">
              <a:rPr lang="en-US" smtClean="0"/>
              <a:pPr/>
              <a:t>1/13/13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0FBB5-0EA6-AB49-A0B0-8577C28E9E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9D86C4-2B40-0C41-9357-1DFC8AB6F71D}" type="datetimeFigureOut">
              <a:rPr lang="en-US" smtClean="0"/>
              <a:pPr/>
              <a:t>1/13/13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40FBB5-0EA6-AB49-A0B0-8577C28E9E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9D86C4-2B40-0C41-9357-1DFC8AB6F71D}" type="datetimeFigureOut">
              <a:rPr lang="en-US" smtClean="0"/>
              <a:pPr/>
              <a:t>1/13/13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40FBB5-0EA6-AB49-A0B0-8577C28E9E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9D86C4-2B40-0C41-9357-1DFC8AB6F71D}" type="datetimeFigureOut">
              <a:rPr lang="en-US" smtClean="0"/>
              <a:pPr/>
              <a:t>1/13/13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40FBB5-0EA6-AB49-A0B0-8577C28E9E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9D86C4-2B40-0C41-9357-1DFC8AB6F71D}" type="datetimeFigureOut">
              <a:rPr lang="en-US" smtClean="0"/>
              <a:pPr/>
              <a:t>1/13/13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40FBB5-0EA6-AB49-A0B0-8577C28E9E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D86C4-2B40-0C41-9357-1DFC8AB6F71D}" type="datetimeFigureOut">
              <a:rPr lang="en-US" smtClean="0"/>
              <a:pPr/>
              <a:t>1/13/13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40FBB5-0EA6-AB49-A0B0-8577C28E9E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D86C4-2B40-0C41-9357-1DFC8AB6F71D}" type="datetimeFigureOut">
              <a:rPr lang="en-US" smtClean="0"/>
              <a:pPr/>
              <a:t>1/13/13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40FBB5-0EA6-AB49-A0B0-8577C28E9E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D86C4-2B40-0C41-9357-1DFC8AB6F71D}" type="datetimeFigureOut">
              <a:rPr lang="en-US" smtClean="0"/>
              <a:pPr/>
              <a:t>1/13/13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40FBB5-0EA6-AB49-A0B0-8577C28E9E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png"/><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 Id="rId5"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3"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228600" y="1143000"/>
            <a:ext cx="8610600" cy="3139321"/>
          </a:xfrm>
          <a:prstGeom prst="rect">
            <a:avLst/>
          </a:prstGeom>
          <a:noFill/>
        </p:spPr>
        <p:txBody>
          <a:bodyPr wrap="square" rtlCol="0">
            <a:spAutoFit/>
          </a:bodyPr>
          <a:lstStyle/>
          <a:p>
            <a:r>
              <a:rPr lang="en-US" b="1" dirty="0" smtClean="0">
                <a:latin typeface="Baskerville"/>
              </a:rPr>
              <a:t>Instructor</a:t>
            </a:r>
            <a:r>
              <a:rPr lang="en-US" dirty="0" smtClean="0">
                <a:latin typeface="Baskerville"/>
              </a:rPr>
              <a:t>:</a:t>
            </a:r>
            <a:r>
              <a:rPr lang="en-US" dirty="0">
                <a:latin typeface="Baskerville"/>
              </a:rPr>
              <a:t> </a:t>
            </a:r>
            <a:r>
              <a:rPr lang="en-US" dirty="0" smtClean="0">
                <a:latin typeface="Baskerville"/>
              </a:rPr>
              <a:t>Thushari Jayasekera</a:t>
            </a:r>
          </a:p>
          <a:p>
            <a:r>
              <a:rPr lang="en-US" b="1" dirty="0" smtClean="0">
                <a:latin typeface="Baskerville"/>
              </a:rPr>
              <a:t>Office</a:t>
            </a:r>
            <a:r>
              <a:rPr lang="en-US" dirty="0">
                <a:latin typeface="Baskerville"/>
              </a:rPr>
              <a:t>:</a:t>
            </a:r>
            <a:r>
              <a:rPr lang="en-US" dirty="0" smtClean="0">
                <a:latin typeface="Baskerville"/>
              </a:rPr>
              <a:t> </a:t>
            </a:r>
            <a:r>
              <a:rPr lang="en-US" dirty="0" err="1" smtClean="0">
                <a:latin typeface="Baskerville"/>
              </a:rPr>
              <a:t>Neckers</a:t>
            </a:r>
            <a:r>
              <a:rPr lang="en-US" dirty="0" smtClean="0">
                <a:latin typeface="Baskerville"/>
              </a:rPr>
              <a:t> 478</a:t>
            </a:r>
          </a:p>
          <a:p>
            <a:r>
              <a:rPr lang="en-US" b="1" dirty="0" smtClean="0">
                <a:latin typeface="Baskerville"/>
              </a:rPr>
              <a:t>Tel</a:t>
            </a:r>
            <a:r>
              <a:rPr lang="en-US" dirty="0" smtClean="0">
                <a:latin typeface="Baskerville"/>
              </a:rPr>
              <a:t>:(</a:t>
            </a:r>
            <a:r>
              <a:rPr lang="en-US" dirty="0">
                <a:latin typeface="Baskerville"/>
              </a:rPr>
              <a:t>618)-453-</a:t>
            </a:r>
            <a:r>
              <a:rPr lang="en-US" dirty="0" smtClean="0">
                <a:latin typeface="Baskerville"/>
              </a:rPr>
              <a:t>1055</a:t>
            </a:r>
          </a:p>
          <a:p>
            <a:r>
              <a:rPr lang="en-US" dirty="0" smtClean="0">
                <a:latin typeface="Baskerville"/>
              </a:rPr>
              <a:t>Email: </a:t>
            </a:r>
            <a:r>
              <a:rPr lang="en-US" dirty="0" err="1" smtClean="0">
                <a:latin typeface="Baskerville"/>
              </a:rPr>
              <a:t>thushari</a:t>
            </a:r>
            <a:r>
              <a:rPr lang="en-US" dirty="0" err="1">
                <a:latin typeface="Baskerville"/>
              </a:rPr>
              <a:t>@siu.edu</a:t>
            </a:r>
            <a:r>
              <a:rPr lang="en-US" dirty="0" smtClean="0">
                <a:latin typeface="Baskerville"/>
              </a:rPr>
              <a:t> </a:t>
            </a:r>
          </a:p>
          <a:p>
            <a:r>
              <a:rPr lang="en-US" b="1" dirty="0" smtClean="0">
                <a:latin typeface="Baskerville"/>
              </a:rPr>
              <a:t>Office </a:t>
            </a:r>
            <a:r>
              <a:rPr lang="en-US" b="1" dirty="0">
                <a:latin typeface="Baskerville"/>
              </a:rPr>
              <a:t>Hours</a:t>
            </a:r>
            <a:r>
              <a:rPr lang="en-US" dirty="0">
                <a:latin typeface="Baskerville"/>
              </a:rPr>
              <a:t>: </a:t>
            </a:r>
            <a:r>
              <a:rPr lang="en-US" dirty="0" smtClean="0">
                <a:latin typeface="Baskerville"/>
              </a:rPr>
              <a:t> Wednesday 2.00-4.00 </a:t>
            </a:r>
            <a:r>
              <a:rPr lang="en-US" dirty="0">
                <a:latin typeface="Baskerville"/>
              </a:rPr>
              <a:t>pm</a:t>
            </a:r>
            <a:r>
              <a:rPr lang="en-US" dirty="0" smtClean="0">
                <a:latin typeface="Baskerville"/>
              </a:rPr>
              <a:t> </a:t>
            </a:r>
          </a:p>
          <a:p>
            <a:endParaRPr lang="en-US" b="1" dirty="0" smtClean="0">
              <a:latin typeface="Baskerville"/>
            </a:endParaRPr>
          </a:p>
          <a:p>
            <a:r>
              <a:rPr lang="en-US" b="1" dirty="0" smtClean="0">
                <a:latin typeface="Baskerville"/>
              </a:rPr>
              <a:t>Text </a:t>
            </a:r>
            <a:r>
              <a:rPr lang="en-US" b="1" dirty="0">
                <a:latin typeface="Baskerville"/>
              </a:rPr>
              <a:t>Book</a:t>
            </a:r>
            <a:r>
              <a:rPr lang="en-US" dirty="0">
                <a:latin typeface="Baskerville"/>
              </a:rPr>
              <a:t>:</a:t>
            </a:r>
            <a:r>
              <a:rPr lang="en-US" dirty="0" smtClean="0">
                <a:latin typeface="Baskerville"/>
              </a:rPr>
              <a:t> </a:t>
            </a:r>
            <a:r>
              <a:rPr lang="en-US" b="1" dirty="0" smtClean="0">
                <a:latin typeface="Baskerville"/>
              </a:rPr>
              <a:t>Introduction to Solid State Physics 8</a:t>
            </a:r>
            <a:r>
              <a:rPr lang="en-US" b="1" baseline="30000" dirty="0" smtClean="0">
                <a:latin typeface="Baskerville"/>
              </a:rPr>
              <a:t>th</a:t>
            </a:r>
            <a:r>
              <a:rPr lang="en-US" b="1" dirty="0" smtClean="0">
                <a:latin typeface="Baskerville"/>
              </a:rPr>
              <a:t> Ed., by Charles </a:t>
            </a:r>
            <a:r>
              <a:rPr lang="en-US" b="1" dirty="0" err="1" smtClean="0">
                <a:latin typeface="Baskerville"/>
              </a:rPr>
              <a:t>Kittel</a:t>
            </a:r>
            <a:endParaRPr lang="en-US" dirty="0" smtClean="0">
              <a:latin typeface="Baskerville"/>
            </a:endParaRPr>
          </a:p>
          <a:p>
            <a:r>
              <a:rPr lang="en-US" dirty="0" smtClean="0">
                <a:latin typeface="Baskerville"/>
              </a:rPr>
              <a:t>			</a:t>
            </a:r>
            <a:r>
              <a:rPr lang="en-US" b="1" dirty="0" smtClean="0">
                <a:latin typeface="Baskerville"/>
              </a:rPr>
              <a:t>(7</a:t>
            </a:r>
            <a:r>
              <a:rPr lang="en-US" b="1" baseline="30000" dirty="0" smtClean="0">
                <a:latin typeface="Baskerville"/>
              </a:rPr>
              <a:t>th</a:t>
            </a:r>
            <a:r>
              <a:rPr lang="en-US" b="1" dirty="0" smtClean="0">
                <a:latin typeface="Baskerville"/>
              </a:rPr>
              <a:t> edition can be used</a:t>
            </a:r>
            <a:r>
              <a:rPr lang="en-US" b="1" dirty="0" smtClean="0">
                <a:latin typeface="Baskerville"/>
              </a:rPr>
              <a:t> but it does </a:t>
            </a:r>
            <a:r>
              <a:rPr lang="en-US" b="1" dirty="0" smtClean="0">
                <a:latin typeface="Baskerville"/>
              </a:rPr>
              <a:t>not have Chapter 18)</a:t>
            </a:r>
            <a:endParaRPr lang="en-US" i="1" dirty="0" smtClean="0">
              <a:latin typeface="Baskerville"/>
            </a:endParaRPr>
          </a:p>
          <a:p>
            <a:endParaRPr lang="en-US" dirty="0" smtClean="0">
              <a:latin typeface="Baskerville"/>
            </a:endParaRPr>
          </a:p>
          <a:p>
            <a:r>
              <a:rPr lang="en-US" i="1" dirty="0">
                <a:latin typeface="Baskerville"/>
              </a:rPr>
              <a:t>Other References:</a:t>
            </a:r>
            <a:r>
              <a:rPr lang="en-US" i="1" dirty="0" smtClean="0">
                <a:latin typeface="Baskerville"/>
              </a:rPr>
              <a:t> Solid State Physics </a:t>
            </a:r>
            <a:r>
              <a:rPr lang="en-US" i="1" dirty="0" err="1" smtClean="0">
                <a:latin typeface="Baskerville"/>
              </a:rPr>
              <a:t>Aschroft/Mermin</a:t>
            </a:r>
            <a:endParaRPr lang="en-US" dirty="0" smtClean="0">
              <a:latin typeface="Baskerville"/>
            </a:endParaRPr>
          </a:p>
          <a:p>
            <a:r>
              <a:rPr lang="en-US" i="1" dirty="0">
                <a:latin typeface="Baskerville"/>
              </a:rPr>
              <a:t>	</a:t>
            </a:r>
            <a:r>
              <a:rPr lang="en-US" i="1" dirty="0" smtClean="0">
                <a:latin typeface="Baskerville"/>
              </a:rPr>
              <a:t>	               Elementary Solid State Physics M. A. Omar</a:t>
            </a:r>
          </a:p>
          <a:p>
            <a:endParaRPr lang="en-US" dirty="0">
              <a:latin typeface="Baskerville"/>
            </a:endParaRPr>
          </a:p>
        </p:txBody>
      </p:sp>
      <p:sp>
        <p:nvSpPr>
          <p:cNvPr id="7" name="TextBox 6"/>
          <p:cNvSpPr txBox="1"/>
          <p:nvPr/>
        </p:nvSpPr>
        <p:spPr>
          <a:xfrm>
            <a:off x="152400" y="4114800"/>
            <a:ext cx="1219200" cy="584776"/>
          </a:xfrm>
          <a:prstGeom prst="rect">
            <a:avLst/>
          </a:prstGeom>
          <a:noFill/>
        </p:spPr>
        <p:txBody>
          <a:bodyPr wrap="square" rtlCol="0">
            <a:spAutoFit/>
          </a:bodyPr>
          <a:lstStyle/>
          <a:p>
            <a:r>
              <a:rPr lang="en-US" sz="3200" dirty="0" smtClean="0">
                <a:latin typeface="Baskerville"/>
              </a:rPr>
              <a:t>Goal:</a:t>
            </a:r>
            <a:endParaRPr lang="en-US" sz="3200" dirty="0">
              <a:latin typeface="Baskerville"/>
            </a:endParaRPr>
          </a:p>
        </p:txBody>
      </p:sp>
      <p:sp>
        <p:nvSpPr>
          <p:cNvPr id="8" name="TextBox 7"/>
          <p:cNvSpPr txBox="1"/>
          <p:nvPr/>
        </p:nvSpPr>
        <p:spPr>
          <a:xfrm>
            <a:off x="1143000" y="4618911"/>
            <a:ext cx="7391400" cy="461665"/>
          </a:xfrm>
          <a:prstGeom prst="rect">
            <a:avLst/>
          </a:prstGeom>
          <a:noFill/>
        </p:spPr>
        <p:txBody>
          <a:bodyPr wrap="square" rtlCol="0">
            <a:spAutoFit/>
          </a:bodyPr>
          <a:lstStyle/>
          <a:p>
            <a:r>
              <a:rPr lang="en-US" sz="2400" dirty="0" smtClean="0">
                <a:latin typeface="Baskerville"/>
              </a:rPr>
              <a:t>Study the properties of materials in an atomistic view</a:t>
            </a:r>
            <a:endParaRPr lang="en-US" sz="2400" dirty="0">
              <a:latin typeface="Baskerville"/>
            </a:endParaRPr>
          </a:p>
        </p:txBody>
      </p:sp>
      <p:sp>
        <p:nvSpPr>
          <p:cNvPr id="10" name="TextBox 9"/>
          <p:cNvSpPr txBox="1"/>
          <p:nvPr/>
        </p:nvSpPr>
        <p:spPr>
          <a:xfrm>
            <a:off x="381000" y="76200"/>
            <a:ext cx="8305800" cy="954107"/>
          </a:xfrm>
          <a:prstGeom prst="rect">
            <a:avLst/>
          </a:prstGeom>
          <a:noFill/>
        </p:spPr>
        <p:txBody>
          <a:bodyPr wrap="square" rtlCol="0">
            <a:spAutoFit/>
          </a:bodyPr>
          <a:lstStyle/>
          <a:p>
            <a:pPr algn="ctr"/>
            <a:r>
              <a:rPr lang="en-US" sz="2800" dirty="0" smtClean="0">
                <a:solidFill>
                  <a:schemeClr val="accent2">
                    <a:lumMod val="75000"/>
                  </a:schemeClr>
                </a:solidFill>
                <a:latin typeface="Baskerville"/>
              </a:rPr>
              <a:t>PHYSICS 425 : Solid State Physics Spring 2013</a:t>
            </a:r>
          </a:p>
          <a:p>
            <a:pPr algn="ctr"/>
            <a:r>
              <a:rPr lang="en-US" sz="2800" dirty="0" smtClean="0">
                <a:solidFill>
                  <a:schemeClr val="accent2">
                    <a:lumMod val="75000"/>
                  </a:schemeClr>
                </a:solidFill>
                <a:latin typeface="Baskerville"/>
              </a:rPr>
              <a:t>(MW 4.00 – 5.15 pm)</a:t>
            </a:r>
            <a:endParaRPr lang="en-US" sz="2800" dirty="0">
              <a:solidFill>
                <a:schemeClr val="accent2">
                  <a:lumMod val="75000"/>
                </a:schemeClr>
              </a:solidFill>
              <a:latin typeface="Baskerville"/>
            </a:endParaRPr>
          </a:p>
        </p:txBody>
      </p:sp>
      <p:sp>
        <p:nvSpPr>
          <p:cNvPr id="11" name="TextBox 10"/>
          <p:cNvSpPr txBox="1"/>
          <p:nvPr/>
        </p:nvSpPr>
        <p:spPr>
          <a:xfrm>
            <a:off x="228600" y="5080576"/>
            <a:ext cx="1219200" cy="584776"/>
          </a:xfrm>
          <a:prstGeom prst="rect">
            <a:avLst/>
          </a:prstGeom>
          <a:noFill/>
        </p:spPr>
        <p:txBody>
          <a:bodyPr wrap="square" rtlCol="0">
            <a:spAutoFit/>
          </a:bodyPr>
          <a:lstStyle/>
          <a:p>
            <a:r>
              <a:rPr lang="en-US" sz="3200" dirty="0" smtClean="0">
                <a:latin typeface="Baskerville"/>
              </a:rPr>
              <a:t>Why:</a:t>
            </a:r>
            <a:endParaRPr lang="en-US" sz="3200" dirty="0">
              <a:latin typeface="Baskerville"/>
            </a:endParaRPr>
          </a:p>
        </p:txBody>
      </p:sp>
      <p:sp>
        <p:nvSpPr>
          <p:cNvPr id="12" name="TextBox 11"/>
          <p:cNvSpPr txBox="1"/>
          <p:nvPr/>
        </p:nvSpPr>
        <p:spPr>
          <a:xfrm>
            <a:off x="990600" y="5711518"/>
            <a:ext cx="8153400" cy="830997"/>
          </a:xfrm>
          <a:prstGeom prst="rect">
            <a:avLst/>
          </a:prstGeom>
          <a:noFill/>
        </p:spPr>
        <p:txBody>
          <a:bodyPr wrap="square" rtlCol="0">
            <a:spAutoFit/>
          </a:bodyPr>
          <a:lstStyle/>
          <a:p>
            <a:r>
              <a:rPr lang="en-US" sz="2400" dirty="0" smtClean="0">
                <a:latin typeface="Baskerville"/>
              </a:rPr>
              <a:t>Macroscopic properties of materials are a result of microscopic structure</a:t>
            </a:r>
            <a:endParaRPr lang="en-US" sz="2400" dirty="0">
              <a:latin typeface="Baskerville"/>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5516" y="2754124"/>
            <a:ext cx="3383634" cy="369332"/>
          </a:xfrm>
          <a:prstGeom prst="rect">
            <a:avLst/>
          </a:prstGeom>
          <a:noFill/>
        </p:spPr>
        <p:txBody>
          <a:bodyPr wrap="none" rtlCol="0">
            <a:spAutoFit/>
          </a:bodyPr>
          <a:lstStyle/>
          <a:p>
            <a:r>
              <a:rPr lang="en-US" dirty="0" smtClean="0"/>
              <a:t>The goal of the class is thus set to:</a:t>
            </a:r>
            <a:endParaRPr lang="en-US" dirty="0"/>
          </a:p>
        </p:txBody>
      </p:sp>
      <p:sp>
        <p:nvSpPr>
          <p:cNvPr id="5" name="TextBox 4"/>
          <p:cNvSpPr txBox="1"/>
          <p:nvPr/>
        </p:nvSpPr>
        <p:spPr>
          <a:xfrm>
            <a:off x="0" y="3135124"/>
            <a:ext cx="9203041" cy="446276"/>
          </a:xfrm>
          <a:prstGeom prst="rect">
            <a:avLst/>
          </a:prstGeom>
          <a:noFill/>
        </p:spPr>
        <p:txBody>
          <a:bodyPr wrap="none" rtlCol="0">
            <a:spAutoFit/>
          </a:bodyPr>
          <a:lstStyle/>
          <a:p>
            <a:r>
              <a:rPr lang="en-US" sz="2300" dirty="0" smtClean="0"/>
              <a:t>Study the Macroscopic properties of materials from atomistic point of view.</a:t>
            </a:r>
            <a:endParaRPr lang="en-US" sz="23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Nanowire.jpg"/>
          <p:cNvPicPr/>
          <p:nvPr/>
        </p:nvPicPr>
        <p:blipFill>
          <a:blip r:embed="rId2"/>
          <a:stretch>
            <a:fillRect/>
          </a:stretch>
        </p:blipFill>
        <p:spPr>
          <a:xfrm>
            <a:off x="5459897" y="990600"/>
            <a:ext cx="1775794" cy="1981200"/>
          </a:xfrm>
          <a:prstGeom prst="rect">
            <a:avLst/>
          </a:prstGeom>
        </p:spPr>
      </p:pic>
      <p:pic>
        <p:nvPicPr>
          <p:cNvPr id="5" name="Picture 4" descr="Picture 26.png"/>
          <p:cNvPicPr>
            <a:picLocks noChangeAspect="1"/>
          </p:cNvPicPr>
          <p:nvPr/>
        </p:nvPicPr>
        <p:blipFill>
          <a:blip r:embed="rId3"/>
          <a:stretch>
            <a:fillRect/>
          </a:stretch>
        </p:blipFill>
        <p:spPr>
          <a:xfrm>
            <a:off x="4331302" y="3657600"/>
            <a:ext cx="4812698" cy="2069841"/>
          </a:xfrm>
          <a:prstGeom prst="rect">
            <a:avLst/>
          </a:prstGeom>
        </p:spPr>
      </p:pic>
      <p:pic>
        <p:nvPicPr>
          <p:cNvPr id="6" name="Picture 5" descr="Picture 20.png"/>
          <p:cNvPicPr>
            <a:picLocks noChangeAspect="1"/>
          </p:cNvPicPr>
          <p:nvPr/>
        </p:nvPicPr>
        <p:blipFill>
          <a:blip r:embed="rId4"/>
          <a:stretch>
            <a:fillRect/>
          </a:stretch>
        </p:blipFill>
        <p:spPr>
          <a:xfrm>
            <a:off x="434849" y="915890"/>
            <a:ext cx="2860344" cy="2436910"/>
          </a:xfrm>
          <a:prstGeom prst="rect">
            <a:avLst/>
          </a:prstGeom>
        </p:spPr>
      </p:pic>
      <p:pic>
        <p:nvPicPr>
          <p:cNvPr id="7" name="Picture 6" descr="Picture 25.png"/>
          <p:cNvPicPr>
            <a:picLocks noChangeAspect="1"/>
          </p:cNvPicPr>
          <p:nvPr/>
        </p:nvPicPr>
        <p:blipFill>
          <a:blip r:embed="rId5"/>
          <a:stretch>
            <a:fillRect/>
          </a:stretch>
        </p:blipFill>
        <p:spPr>
          <a:xfrm>
            <a:off x="434849" y="3657600"/>
            <a:ext cx="2914193" cy="2513110"/>
          </a:xfrm>
          <a:prstGeom prst="rect">
            <a:avLst/>
          </a:prstGeom>
        </p:spPr>
      </p:pic>
      <p:sp>
        <p:nvSpPr>
          <p:cNvPr id="8" name="TextBox 7"/>
          <p:cNvSpPr txBox="1"/>
          <p:nvPr/>
        </p:nvSpPr>
        <p:spPr>
          <a:xfrm>
            <a:off x="0" y="239524"/>
            <a:ext cx="9203041" cy="446276"/>
          </a:xfrm>
          <a:prstGeom prst="rect">
            <a:avLst/>
          </a:prstGeom>
          <a:noFill/>
        </p:spPr>
        <p:txBody>
          <a:bodyPr wrap="none" rtlCol="0">
            <a:spAutoFit/>
          </a:bodyPr>
          <a:lstStyle/>
          <a:p>
            <a:r>
              <a:rPr lang="en-US" sz="2300" dirty="0" smtClean="0"/>
              <a:t>Study the Macroscopic properties of materials from atomistic point of view.</a:t>
            </a:r>
            <a:endParaRPr lang="en-US" sz="23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533400" y="381000"/>
            <a:ext cx="6136015" cy="523220"/>
          </a:xfrm>
          <a:prstGeom prst="rect">
            <a:avLst/>
          </a:prstGeom>
          <a:noFill/>
        </p:spPr>
        <p:txBody>
          <a:bodyPr wrap="none" rtlCol="0">
            <a:spAutoFit/>
          </a:bodyPr>
          <a:lstStyle/>
          <a:p>
            <a:r>
              <a:rPr lang="en-US" sz="2800" u="sng" dirty="0" smtClean="0">
                <a:latin typeface="Baskerville"/>
                <a:cs typeface="Baskerville"/>
              </a:rPr>
              <a:t>We need to understand the terminology: </a:t>
            </a:r>
            <a:endParaRPr lang="en-US" sz="2800" u="sng" dirty="0">
              <a:latin typeface="Baskerville"/>
              <a:cs typeface="Baskerville"/>
            </a:endParaRPr>
          </a:p>
        </p:txBody>
      </p:sp>
      <p:sp>
        <p:nvSpPr>
          <p:cNvPr id="5" name="TextBox 4"/>
          <p:cNvSpPr txBox="1"/>
          <p:nvPr/>
        </p:nvSpPr>
        <p:spPr>
          <a:xfrm>
            <a:off x="0" y="1048434"/>
            <a:ext cx="9144000" cy="830997"/>
          </a:xfrm>
          <a:prstGeom prst="rect">
            <a:avLst/>
          </a:prstGeom>
          <a:noFill/>
        </p:spPr>
        <p:txBody>
          <a:bodyPr wrap="square" rtlCol="0">
            <a:spAutoFit/>
          </a:bodyPr>
          <a:lstStyle/>
          <a:p>
            <a:r>
              <a:rPr lang="en-US" sz="2400" dirty="0" smtClean="0">
                <a:latin typeface="Baskerville"/>
                <a:cs typeface="Baskerville"/>
              </a:rPr>
              <a:t>CRYSTAL: A solid is a crystal if the atoms are arranged in such a way that their positions are exactly periodic. (Long Range Ordered Materials)  </a:t>
            </a:r>
            <a:endParaRPr lang="en-US" sz="2400" dirty="0">
              <a:latin typeface="Baskerville"/>
              <a:cs typeface="Baskerville"/>
            </a:endParaRPr>
          </a:p>
        </p:txBody>
      </p:sp>
      <p:sp>
        <p:nvSpPr>
          <p:cNvPr id="6" name="TextBox 5"/>
          <p:cNvSpPr txBox="1"/>
          <p:nvPr/>
        </p:nvSpPr>
        <p:spPr>
          <a:xfrm>
            <a:off x="0" y="2193666"/>
            <a:ext cx="8534400" cy="830997"/>
          </a:xfrm>
          <a:prstGeom prst="rect">
            <a:avLst/>
          </a:prstGeom>
          <a:noFill/>
        </p:spPr>
        <p:txBody>
          <a:bodyPr wrap="square" rtlCol="0">
            <a:spAutoFit/>
          </a:bodyPr>
          <a:lstStyle/>
          <a:p>
            <a:r>
              <a:rPr lang="en-US" sz="2400" dirty="0" err="1" smtClean="0">
                <a:latin typeface="Baskerville"/>
                <a:cs typeface="Baskerville"/>
              </a:rPr>
              <a:t>Bravais</a:t>
            </a:r>
            <a:r>
              <a:rPr lang="en-US" sz="2400" dirty="0" smtClean="0">
                <a:latin typeface="Baskerville"/>
                <a:cs typeface="Baskerville"/>
              </a:rPr>
              <a:t> Lattices: A collection of points in which the neighborhood of each atom is identical to each other.  </a:t>
            </a:r>
            <a:endParaRPr lang="en-US" sz="2400" dirty="0">
              <a:latin typeface="Baskerville"/>
              <a:cs typeface="Baskerville"/>
            </a:endParaRPr>
          </a:p>
        </p:txBody>
      </p:sp>
      <p:sp>
        <p:nvSpPr>
          <p:cNvPr id="7" name="TextBox 6"/>
          <p:cNvSpPr txBox="1"/>
          <p:nvPr/>
        </p:nvSpPr>
        <p:spPr>
          <a:xfrm>
            <a:off x="0" y="3549134"/>
            <a:ext cx="8885686" cy="830997"/>
          </a:xfrm>
          <a:prstGeom prst="rect">
            <a:avLst/>
          </a:prstGeom>
          <a:noFill/>
        </p:spPr>
        <p:txBody>
          <a:bodyPr wrap="square" rtlCol="0">
            <a:spAutoFit/>
          </a:bodyPr>
          <a:lstStyle/>
          <a:p>
            <a:r>
              <a:rPr lang="en-US" sz="2400" dirty="0" smtClean="0">
                <a:solidFill>
                  <a:schemeClr val="accent2">
                    <a:lumMod val="75000"/>
                  </a:schemeClr>
                </a:solidFill>
                <a:latin typeface="Baskerville"/>
                <a:cs typeface="Baskerville"/>
              </a:rPr>
              <a:t>Let’s start with a two dimensional crystals to refresh what we know about the lattices.</a:t>
            </a:r>
            <a:endParaRPr lang="en-US" sz="2400" dirty="0">
              <a:solidFill>
                <a:schemeClr val="accent2">
                  <a:lumMod val="75000"/>
                </a:schemeClr>
              </a:solidFill>
              <a:latin typeface="Baskerville"/>
              <a:cs typeface="Baskerville"/>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590800" y="272534"/>
            <a:ext cx="3886200" cy="461665"/>
          </a:xfrm>
          <a:prstGeom prst="rect">
            <a:avLst/>
          </a:prstGeom>
          <a:noFill/>
        </p:spPr>
        <p:txBody>
          <a:bodyPr wrap="square" rtlCol="0">
            <a:spAutoFit/>
          </a:bodyPr>
          <a:lstStyle/>
          <a:p>
            <a:pPr algn="ctr"/>
            <a:r>
              <a:rPr lang="en-US" sz="2400" dirty="0" smtClean="0">
                <a:latin typeface="Baskerville"/>
                <a:cs typeface="Baskerville"/>
              </a:rPr>
              <a:t>Two-Dimensional Lattices</a:t>
            </a:r>
            <a:endParaRPr lang="en-US" sz="2400" dirty="0">
              <a:latin typeface="Baskerville"/>
              <a:cs typeface="Baskerville"/>
            </a:endParaRPr>
          </a:p>
        </p:txBody>
      </p:sp>
      <p:sp>
        <p:nvSpPr>
          <p:cNvPr id="5" name="TextBox 4"/>
          <p:cNvSpPr txBox="1"/>
          <p:nvPr/>
        </p:nvSpPr>
        <p:spPr>
          <a:xfrm>
            <a:off x="2482428" y="4876800"/>
            <a:ext cx="4754877" cy="461665"/>
          </a:xfrm>
          <a:prstGeom prst="rect">
            <a:avLst/>
          </a:prstGeom>
          <a:noFill/>
        </p:spPr>
        <p:txBody>
          <a:bodyPr wrap="none" rtlCol="0">
            <a:spAutoFit/>
          </a:bodyPr>
          <a:lstStyle/>
          <a:p>
            <a:r>
              <a:rPr lang="en-US" sz="2400" dirty="0" smtClean="0">
                <a:latin typeface="Baskerville"/>
                <a:cs typeface="Baskerville"/>
              </a:rPr>
              <a:t>There are five </a:t>
            </a:r>
            <a:r>
              <a:rPr lang="en-US" sz="2400" dirty="0" err="1" smtClean="0">
                <a:latin typeface="Baskerville"/>
                <a:cs typeface="Baskerville"/>
              </a:rPr>
              <a:t>Bravais</a:t>
            </a:r>
            <a:r>
              <a:rPr lang="en-US" sz="2400" dirty="0" smtClean="0">
                <a:latin typeface="Baskerville"/>
                <a:cs typeface="Baskerville"/>
              </a:rPr>
              <a:t> Lattices in 2D.</a:t>
            </a:r>
            <a:endParaRPr lang="en-US" sz="2400" dirty="0">
              <a:latin typeface="Baskerville"/>
              <a:cs typeface="Baskerville"/>
            </a:endParaRPr>
          </a:p>
        </p:txBody>
      </p:sp>
      <p:pic>
        <p:nvPicPr>
          <p:cNvPr id="6" name="Picture 5" descr="Picture 27.png"/>
          <p:cNvPicPr>
            <a:picLocks noChangeAspect="1"/>
          </p:cNvPicPr>
          <p:nvPr/>
        </p:nvPicPr>
        <p:blipFill>
          <a:blip r:embed="rId2"/>
          <a:stretch>
            <a:fillRect/>
          </a:stretch>
        </p:blipFill>
        <p:spPr>
          <a:xfrm>
            <a:off x="457200" y="1066800"/>
            <a:ext cx="4130065" cy="3028714"/>
          </a:xfrm>
          <a:prstGeom prst="rect">
            <a:avLst/>
          </a:prstGeom>
        </p:spPr>
      </p:pic>
      <p:pic>
        <p:nvPicPr>
          <p:cNvPr id="7" name="Picture 6" descr="Picture 28.png"/>
          <p:cNvPicPr>
            <a:picLocks noChangeAspect="1"/>
          </p:cNvPicPr>
          <p:nvPr/>
        </p:nvPicPr>
        <p:blipFill>
          <a:blip r:embed="rId3"/>
          <a:stretch>
            <a:fillRect/>
          </a:stretch>
        </p:blipFill>
        <p:spPr>
          <a:xfrm>
            <a:off x="5111163" y="1066800"/>
            <a:ext cx="3710418" cy="302871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482428" y="381000"/>
            <a:ext cx="4754877" cy="461665"/>
          </a:xfrm>
          <a:prstGeom prst="rect">
            <a:avLst/>
          </a:prstGeom>
          <a:noFill/>
        </p:spPr>
        <p:txBody>
          <a:bodyPr wrap="none" rtlCol="0">
            <a:spAutoFit/>
          </a:bodyPr>
          <a:lstStyle/>
          <a:p>
            <a:r>
              <a:rPr lang="en-US" sz="2400" dirty="0" smtClean="0">
                <a:latin typeface="Baskerville"/>
                <a:cs typeface="Baskerville"/>
              </a:rPr>
              <a:t>There are five </a:t>
            </a:r>
            <a:r>
              <a:rPr lang="en-US" sz="2400" dirty="0" err="1" smtClean="0">
                <a:latin typeface="Baskerville"/>
                <a:cs typeface="Baskerville"/>
              </a:rPr>
              <a:t>Bravais</a:t>
            </a:r>
            <a:r>
              <a:rPr lang="en-US" sz="2400" dirty="0" smtClean="0">
                <a:latin typeface="Baskerville"/>
                <a:cs typeface="Baskerville"/>
              </a:rPr>
              <a:t> Lattices in 2D.</a:t>
            </a:r>
            <a:endParaRPr lang="en-US" sz="2400" dirty="0">
              <a:latin typeface="Baskerville"/>
              <a:cs typeface="Baskerville"/>
            </a:endParaRPr>
          </a:p>
        </p:txBody>
      </p:sp>
      <p:sp>
        <p:nvSpPr>
          <p:cNvPr id="5" name="TextBox 4"/>
          <p:cNvSpPr txBox="1"/>
          <p:nvPr/>
        </p:nvSpPr>
        <p:spPr>
          <a:xfrm>
            <a:off x="762000" y="1371600"/>
            <a:ext cx="3733800" cy="1938992"/>
          </a:xfrm>
          <a:prstGeom prst="rect">
            <a:avLst/>
          </a:prstGeom>
          <a:noFill/>
        </p:spPr>
        <p:txBody>
          <a:bodyPr wrap="square" rtlCol="0">
            <a:spAutoFit/>
          </a:bodyPr>
          <a:lstStyle/>
          <a:p>
            <a:pPr>
              <a:buFont typeface="Arial"/>
              <a:buChar char="•"/>
            </a:pPr>
            <a:r>
              <a:rPr lang="en-US" sz="2400" dirty="0" smtClean="0">
                <a:latin typeface="Baskerville"/>
                <a:cs typeface="Baskerville"/>
              </a:rPr>
              <a:t> Square Lattice</a:t>
            </a:r>
          </a:p>
          <a:p>
            <a:pPr>
              <a:buFont typeface="Arial"/>
              <a:buChar char="•"/>
            </a:pPr>
            <a:r>
              <a:rPr lang="en-US" sz="2400" dirty="0" smtClean="0">
                <a:latin typeface="Baskerville"/>
                <a:cs typeface="Baskerville"/>
              </a:rPr>
              <a:t> Rectangular Lattice</a:t>
            </a:r>
          </a:p>
          <a:p>
            <a:pPr>
              <a:buFont typeface="Arial"/>
              <a:buChar char="•"/>
            </a:pPr>
            <a:r>
              <a:rPr lang="en-US" sz="2400" dirty="0" smtClean="0">
                <a:latin typeface="Baskerville"/>
                <a:cs typeface="Baskerville"/>
              </a:rPr>
              <a:t> Hexagonal Lattice</a:t>
            </a:r>
          </a:p>
          <a:p>
            <a:pPr>
              <a:buFont typeface="Arial"/>
              <a:buChar char="•"/>
            </a:pPr>
            <a:r>
              <a:rPr lang="en-US" sz="2400" dirty="0" smtClean="0">
                <a:latin typeface="Baskerville"/>
                <a:cs typeface="Baskerville"/>
              </a:rPr>
              <a:t> Centered Lattice</a:t>
            </a:r>
          </a:p>
          <a:p>
            <a:pPr>
              <a:buFont typeface="Arial"/>
              <a:buChar char="•"/>
            </a:pPr>
            <a:r>
              <a:rPr lang="en-US" sz="2400" dirty="0" smtClean="0">
                <a:latin typeface="Baskerville"/>
                <a:cs typeface="Baskerville"/>
              </a:rPr>
              <a:t> Oblique Lattice</a:t>
            </a:r>
            <a:endParaRPr lang="en-US" sz="2400" dirty="0">
              <a:latin typeface="Baskerville"/>
              <a:cs typeface="Baskerville"/>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1467784" y="304800"/>
            <a:ext cx="1946416" cy="461665"/>
          </a:xfrm>
          <a:prstGeom prst="rect">
            <a:avLst/>
          </a:prstGeom>
          <a:noFill/>
        </p:spPr>
        <p:txBody>
          <a:bodyPr wrap="none" rtlCol="0">
            <a:spAutoFit/>
          </a:bodyPr>
          <a:lstStyle/>
          <a:p>
            <a:r>
              <a:rPr lang="en-US" sz="2400" dirty="0" smtClean="0"/>
              <a:t>Square Lattice</a:t>
            </a:r>
            <a:endParaRPr lang="en-US" sz="2400" dirty="0"/>
          </a:p>
        </p:txBody>
      </p:sp>
      <p:pic>
        <p:nvPicPr>
          <p:cNvPr id="7" name="Picture 6" descr="Picture 32.png"/>
          <p:cNvPicPr>
            <a:picLocks noChangeAspect="1"/>
          </p:cNvPicPr>
          <p:nvPr/>
        </p:nvPicPr>
        <p:blipFill>
          <a:blip r:embed="rId2"/>
          <a:stretch>
            <a:fillRect/>
          </a:stretch>
        </p:blipFill>
        <p:spPr>
          <a:xfrm>
            <a:off x="1157804" y="762002"/>
            <a:ext cx="1892571" cy="1915429"/>
          </a:xfrm>
          <a:prstGeom prst="rect">
            <a:avLst/>
          </a:prstGeom>
        </p:spPr>
      </p:pic>
      <p:pic>
        <p:nvPicPr>
          <p:cNvPr id="8" name="Picture 7" descr="Picture 33.png"/>
          <p:cNvPicPr>
            <a:picLocks noChangeAspect="1"/>
          </p:cNvPicPr>
          <p:nvPr/>
        </p:nvPicPr>
        <p:blipFill>
          <a:blip r:embed="rId3"/>
          <a:stretch>
            <a:fillRect/>
          </a:stretch>
        </p:blipFill>
        <p:spPr>
          <a:xfrm>
            <a:off x="5715005" y="663013"/>
            <a:ext cx="1669714" cy="1721143"/>
          </a:xfrm>
          <a:prstGeom prst="rect">
            <a:avLst/>
          </a:prstGeom>
        </p:spPr>
      </p:pic>
      <p:sp>
        <p:nvSpPr>
          <p:cNvPr id="9" name="TextBox 8"/>
          <p:cNvSpPr txBox="1"/>
          <p:nvPr/>
        </p:nvSpPr>
        <p:spPr>
          <a:xfrm>
            <a:off x="5623266" y="152400"/>
            <a:ext cx="2563172" cy="461665"/>
          </a:xfrm>
          <a:prstGeom prst="rect">
            <a:avLst/>
          </a:prstGeom>
          <a:noFill/>
        </p:spPr>
        <p:txBody>
          <a:bodyPr wrap="none" rtlCol="0">
            <a:spAutoFit/>
          </a:bodyPr>
          <a:lstStyle/>
          <a:p>
            <a:r>
              <a:rPr lang="en-US" sz="2400" dirty="0" smtClean="0"/>
              <a:t>Rectangular Lattice</a:t>
            </a:r>
            <a:endParaRPr lang="en-US" sz="2400" dirty="0"/>
          </a:p>
        </p:txBody>
      </p:sp>
      <p:pic>
        <p:nvPicPr>
          <p:cNvPr id="10" name="Picture 9" descr="Picture 34.png"/>
          <p:cNvPicPr>
            <a:picLocks noChangeAspect="1"/>
          </p:cNvPicPr>
          <p:nvPr/>
        </p:nvPicPr>
        <p:blipFill>
          <a:blip r:embed="rId4"/>
          <a:stretch>
            <a:fillRect/>
          </a:stretch>
        </p:blipFill>
        <p:spPr>
          <a:xfrm>
            <a:off x="1189091" y="4424400"/>
            <a:ext cx="2048000" cy="1824000"/>
          </a:xfrm>
          <a:prstGeom prst="rect">
            <a:avLst/>
          </a:prstGeom>
        </p:spPr>
      </p:pic>
      <p:sp>
        <p:nvSpPr>
          <p:cNvPr id="11" name="TextBox 10"/>
          <p:cNvSpPr txBox="1"/>
          <p:nvPr/>
        </p:nvSpPr>
        <p:spPr>
          <a:xfrm>
            <a:off x="1143000" y="3805535"/>
            <a:ext cx="2378025" cy="461665"/>
          </a:xfrm>
          <a:prstGeom prst="rect">
            <a:avLst/>
          </a:prstGeom>
          <a:noFill/>
        </p:spPr>
        <p:txBody>
          <a:bodyPr wrap="none" rtlCol="0">
            <a:spAutoFit/>
          </a:bodyPr>
          <a:lstStyle/>
          <a:p>
            <a:r>
              <a:rPr lang="en-US" sz="2400" dirty="0" smtClean="0"/>
              <a:t>Hexagonal Lattice</a:t>
            </a:r>
            <a:endParaRPr lang="en-US" sz="2400" dirty="0"/>
          </a:p>
        </p:txBody>
      </p:sp>
      <p:sp>
        <p:nvSpPr>
          <p:cNvPr id="13" name="TextBox 12"/>
          <p:cNvSpPr txBox="1"/>
          <p:nvPr/>
        </p:nvSpPr>
        <p:spPr>
          <a:xfrm>
            <a:off x="5105400" y="3881735"/>
            <a:ext cx="3779851" cy="461665"/>
          </a:xfrm>
          <a:prstGeom prst="rect">
            <a:avLst/>
          </a:prstGeom>
          <a:noFill/>
        </p:spPr>
        <p:txBody>
          <a:bodyPr wrap="none" rtlCol="0">
            <a:spAutoFit/>
          </a:bodyPr>
          <a:lstStyle/>
          <a:p>
            <a:r>
              <a:rPr lang="en-US" sz="2400" dirty="0" smtClean="0"/>
              <a:t>Centered Rectangular Lattice</a:t>
            </a:r>
            <a:endParaRPr lang="en-US" sz="2400" dirty="0"/>
          </a:p>
        </p:txBody>
      </p:sp>
      <p:pic>
        <p:nvPicPr>
          <p:cNvPr id="14" name="Picture 13" descr="Picture 36.png"/>
          <p:cNvPicPr>
            <a:picLocks noChangeAspect="1"/>
          </p:cNvPicPr>
          <p:nvPr/>
        </p:nvPicPr>
        <p:blipFill>
          <a:blip r:embed="rId5"/>
          <a:stretch>
            <a:fillRect/>
          </a:stretch>
        </p:blipFill>
        <p:spPr>
          <a:xfrm>
            <a:off x="5623266" y="4678886"/>
            <a:ext cx="2281905" cy="1645714"/>
          </a:xfrm>
          <a:prstGeom prst="rect">
            <a:avLst/>
          </a:prstGeom>
        </p:spPr>
      </p:pic>
      <p:sp>
        <p:nvSpPr>
          <p:cNvPr id="15" name="TextBox 14"/>
          <p:cNvSpPr txBox="1"/>
          <p:nvPr/>
        </p:nvSpPr>
        <p:spPr>
          <a:xfrm>
            <a:off x="381000" y="2667000"/>
            <a:ext cx="3429000" cy="923330"/>
          </a:xfrm>
          <a:prstGeom prst="rect">
            <a:avLst/>
          </a:prstGeom>
          <a:noFill/>
        </p:spPr>
        <p:txBody>
          <a:bodyPr wrap="square" rtlCol="0">
            <a:spAutoFit/>
          </a:bodyPr>
          <a:lstStyle/>
          <a:p>
            <a:r>
              <a:rPr lang="en-US" dirty="0" smtClean="0"/>
              <a:t>Symmetric under reflection about both </a:t>
            </a:r>
            <a:r>
              <a:rPr lang="en-US" dirty="0" err="1" smtClean="0"/>
              <a:t>x</a:t>
            </a:r>
            <a:r>
              <a:rPr lang="en-US" dirty="0" smtClean="0"/>
              <a:t> and </a:t>
            </a:r>
            <a:r>
              <a:rPr lang="en-US" dirty="0" err="1" smtClean="0"/>
              <a:t>y</a:t>
            </a:r>
            <a:endParaRPr lang="en-US" dirty="0" smtClean="0"/>
          </a:p>
          <a:p>
            <a:r>
              <a:rPr lang="en-US" dirty="0" smtClean="0"/>
              <a:t>90 degree Rotational symmetry</a:t>
            </a:r>
            <a:endParaRPr lang="en-US" dirty="0"/>
          </a:p>
        </p:txBody>
      </p:sp>
      <p:sp>
        <p:nvSpPr>
          <p:cNvPr id="16" name="TextBox 15"/>
          <p:cNvSpPr txBox="1"/>
          <p:nvPr/>
        </p:nvSpPr>
        <p:spPr>
          <a:xfrm>
            <a:off x="5181600" y="2438400"/>
            <a:ext cx="3733795" cy="923330"/>
          </a:xfrm>
          <a:prstGeom prst="rect">
            <a:avLst/>
          </a:prstGeom>
          <a:noFill/>
        </p:spPr>
        <p:txBody>
          <a:bodyPr wrap="square" rtlCol="0">
            <a:spAutoFit/>
          </a:bodyPr>
          <a:lstStyle/>
          <a:p>
            <a:r>
              <a:rPr lang="en-US" dirty="0" smtClean="0"/>
              <a:t>Symmetric under reflection about both </a:t>
            </a:r>
            <a:r>
              <a:rPr lang="en-US" dirty="0" err="1" smtClean="0"/>
              <a:t>x</a:t>
            </a:r>
            <a:r>
              <a:rPr lang="en-US" dirty="0" smtClean="0"/>
              <a:t> and </a:t>
            </a:r>
            <a:r>
              <a:rPr lang="en-US" dirty="0" err="1" smtClean="0"/>
              <a:t>y</a:t>
            </a:r>
            <a:endParaRPr lang="en-US" dirty="0" smtClean="0"/>
          </a:p>
          <a:p>
            <a:r>
              <a:rPr lang="en-US" dirty="0" smtClean="0"/>
              <a:t>90 degree Rotational symmetry is lost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cture 37.png"/>
          <p:cNvPicPr>
            <a:picLocks noChangeAspect="1"/>
          </p:cNvPicPr>
          <p:nvPr/>
        </p:nvPicPr>
        <p:blipFill>
          <a:blip r:embed="rId2"/>
          <a:stretch>
            <a:fillRect/>
          </a:stretch>
        </p:blipFill>
        <p:spPr>
          <a:xfrm>
            <a:off x="2462172" y="1066800"/>
            <a:ext cx="4243428" cy="3384000"/>
          </a:xfrm>
          <a:prstGeom prst="rect">
            <a:avLst/>
          </a:prstGeom>
        </p:spPr>
      </p:pic>
      <p:sp>
        <p:nvSpPr>
          <p:cNvPr id="5" name="TextBox 4"/>
          <p:cNvSpPr txBox="1"/>
          <p:nvPr/>
        </p:nvSpPr>
        <p:spPr>
          <a:xfrm>
            <a:off x="3468940" y="383232"/>
            <a:ext cx="2061081" cy="461665"/>
          </a:xfrm>
          <a:prstGeom prst="rect">
            <a:avLst/>
          </a:prstGeom>
          <a:noFill/>
        </p:spPr>
        <p:txBody>
          <a:bodyPr wrap="none" rtlCol="0">
            <a:spAutoFit/>
          </a:bodyPr>
          <a:lstStyle/>
          <a:p>
            <a:r>
              <a:rPr lang="en-US" sz="2400" dirty="0" smtClean="0"/>
              <a:t>Oblique Lattice</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cture 133.png"/>
          <p:cNvPicPr>
            <a:picLocks noChangeAspect="1"/>
          </p:cNvPicPr>
          <p:nvPr/>
        </p:nvPicPr>
        <p:blipFill>
          <a:blip r:embed="rId2"/>
          <a:stretch>
            <a:fillRect/>
          </a:stretch>
        </p:blipFill>
        <p:spPr>
          <a:xfrm>
            <a:off x="273587" y="540111"/>
            <a:ext cx="8596825" cy="577777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Picture 32.png"/>
          <p:cNvPicPr>
            <a:picLocks noChangeAspect="1"/>
          </p:cNvPicPr>
          <p:nvPr/>
        </p:nvPicPr>
        <p:blipFill>
          <a:blip r:embed="rId2"/>
          <a:stretch>
            <a:fillRect/>
          </a:stretch>
        </p:blipFill>
        <p:spPr>
          <a:xfrm>
            <a:off x="1752604" y="838203"/>
            <a:ext cx="3627429" cy="3671238"/>
          </a:xfrm>
          <a:prstGeom prst="rect">
            <a:avLst/>
          </a:prstGeom>
        </p:spPr>
      </p:pic>
      <p:sp>
        <p:nvSpPr>
          <p:cNvPr id="7" name="TextBox 6"/>
          <p:cNvSpPr txBox="1"/>
          <p:nvPr/>
        </p:nvSpPr>
        <p:spPr>
          <a:xfrm>
            <a:off x="2971800" y="304800"/>
            <a:ext cx="1946416" cy="461665"/>
          </a:xfrm>
          <a:prstGeom prst="rect">
            <a:avLst/>
          </a:prstGeom>
          <a:noFill/>
        </p:spPr>
        <p:txBody>
          <a:bodyPr wrap="square" rtlCol="0">
            <a:spAutoFit/>
          </a:bodyPr>
          <a:lstStyle/>
          <a:p>
            <a:r>
              <a:rPr lang="en-US" sz="2400" dirty="0" smtClean="0"/>
              <a:t>Square Lattice</a:t>
            </a:r>
            <a:endParaRPr lang="en-US" sz="2400" dirty="0"/>
          </a:p>
        </p:txBody>
      </p:sp>
      <p:sp>
        <p:nvSpPr>
          <p:cNvPr id="8" name="TextBox 7"/>
          <p:cNvSpPr txBox="1"/>
          <p:nvPr/>
        </p:nvSpPr>
        <p:spPr>
          <a:xfrm>
            <a:off x="5562600" y="4784467"/>
            <a:ext cx="2187919" cy="461665"/>
          </a:xfrm>
          <a:prstGeom prst="rect">
            <a:avLst/>
          </a:prstGeom>
          <a:noFill/>
        </p:spPr>
        <p:txBody>
          <a:bodyPr wrap="none" rtlCol="0">
            <a:spAutoFit/>
          </a:bodyPr>
          <a:lstStyle/>
          <a:p>
            <a:r>
              <a:rPr lang="en-US" sz="2400" dirty="0" smtClean="0"/>
              <a:t>R=n1 </a:t>
            </a:r>
            <a:r>
              <a:rPr lang="en-US" sz="2400" b="1" dirty="0" smtClean="0"/>
              <a:t>a1</a:t>
            </a:r>
            <a:r>
              <a:rPr lang="en-US" sz="2400" dirty="0" smtClean="0"/>
              <a:t> + n2 </a:t>
            </a:r>
            <a:r>
              <a:rPr lang="en-US" sz="2400" b="1" dirty="0" smtClean="0"/>
              <a:t>a2</a:t>
            </a:r>
            <a:endParaRPr lang="en-US" sz="2400" b="1" dirty="0"/>
          </a:p>
        </p:txBody>
      </p:sp>
      <p:sp>
        <p:nvSpPr>
          <p:cNvPr id="9" name="TextBox 8"/>
          <p:cNvSpPr txBox="1"/>
          <p:nvPr/>
        </p:nvSpPr>
        <p:spPr>
          <a:xfrm>
            <a:off x="688227" y="4852785"/>
            <a:ext cx="4645773" cy="369332"/>
          </a:xfrm>
          <a:prstGeom prst="rect">
            <a:avLst/>
          </a:prstGeom>
          <a:noFill/>
        </p:spPr>
        <p:txBody>
          <a:bodyPr wrap="none" rtlCol="0">
            <a:spAutoFit/>
          </a:bodyPr>
          <a:lstStyle/>
          <a:p>
            <a:r>
              <a:rPr lang="en-US" dirty="0" smtClean="0"/>
              <a:t>The location of every point can be described as:</a:t>
            </a:r>
            <a:endParaRPr lang="en-US" dirty="0"/>
          </a:p>
        </p:txBody>
      </p:sp>
      <p:sp>
        <p:nvSpPr>
          <p:cNvPr id="11" name="TextBox 10"/>
          <p:cNvSpPr txBox="1"/>
          <p:nvPr/>
        </p:nvSpPr>
        <p:spPr>
          <a:xfrm>
            <a:off x="688227" y="5638800"/>
            <a:ext cx="3849281" cy="461665"/>
          </a:xfrm>
          <a:prstGeom prst="rect">
            <a:avLst/>
          </a:prstGeom>
          <a:noFill/>
        </p:spPr>
        <p:txBody>
          <a:bodyPr wrap="none" rtlCol="0">
            <a:spAutoFit/>
          </a:bodyPr>
          <a:lstStyle/>
          <a:p>
            <a:r>
              <a:rPr lang="en-US" sz="2400" b="1" dirty="0" smtClean="0"/>
              <a:t>a1</a:t>
            </a:r>
            <a:r>
              <a:rPr lang="en-US" sz="2400" dirty="0" smtClean="0"/>
              <a:t> &amp; </a:t>
            </a:r>
            <a:r>
              <a:rPr lang="en-US" sz="2400" b="1" dirty="0" smtClean="0"/>
              <a:t>a2 </a:t>
            </a:r>
            <a:r>
              <a:rPr lang="en-US" sz="2400" dirty="0" smtClean="0"/>
              <a:t>are primitive vectors</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609600" y="304800"/>
            <a:ext cx="4308616" cy="461665"/>
          </a:xfrm>
          <a:prstGeom prst="rect">
            <a:avLst/>
          </a:prstGeom>
          <a:noFill/>
        </p:spPr>
        <p:txBody>
          <a:bodyPr wrap="square" rtlCol="0">
            <a:spAutoFit/>
          </a:bodyPr>
          <a:lstStyle/>
          <a:p>
            <a:r>
              <a:rPr lang="en-US" sz="2400" dirty="0" smtClean="0"/>
              <a:t>Primitive Vectors are not unique</a:t>
            </a:r>
            <a:endParaRPr lang="en-US" sz="2400" dirty="0"/>
          </a:p>
        </p:txBody>
      </p:sp>
      <p:pic>
        <p:nvPicPr>
          <p:cNvPr id="5" name="Picture 4" descr="Picture 34.png"/>
          <p:cNvPicPr>
            <a:picLocks noChangeAspect="1"/>
          </p:cNvPicPr>
          <p:nvPr/>
        </p:nvPicPr>
        <p:blipFill>
          <a:blip r:embed="rId2"/>
          <a:stretch>
            <a:fillRect/>
          </a:stretch>
        </p:blipFill>
        <p:spPr>
          <a:xfrm>
            <a:off x="228600" y="1066800"/>
            <a:ext cx="5778285" cy="5146285"/>
          </a:xfrm>
          <a:prstGeom prst="rect">
            <a:avLst/>
          </a:prstGeom>
        </p:spPr>
      </p:pic>
      <p:cxnSp>
        <p:nvCxnSpPr>
          <p:cNvPr id="7" name="Straight Arrow Connector 6"/>
          <p:cNvCxnSpPr/>
          <p:nvPr/>
        </p:nvCxnSpPr>
        <p:spPr>
          <a:xfrm>
            <a:off x="1600221" y="1487643"/>
            <a:ext cx="914400" cy="1588"/>
          </a:xfrm>
          <a:prstGeom prst="straightConnector1">
            <a:avLst/>
          </a:prstGeom>
          <a:ln w="38100">
            <a:solidFill>
              <a:srgbClr val="FF0000"/>
            </a:solidFill>
            <a:tailEnd type="stealth"/>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a:off x="973226" y="1659026"/>
            <a:ext cx="796790" cy="457200"/>
          </a:xfrm>
          <a:prstGeom prst="straightConnector1">
            <a:avLst/>
          </a:prstGeom>
          <a:ln w="38100">
            <a:solidFill>
              <a:srgbClr val="FF0000"/>
            </a:solidFill>
            <a:tailEnd type="stealth"/>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117880" y="1143000"/>
            <a:ext cx="3330919" cy="830997"/>
          </a:xfrm>
          <a:prstGeom prst="rect">
            <a:avLst/>
          </a:prstGeom>
          <a:noFill/>
        </p:spPr>
        <p:txBody>
          <a:bodyPr wrap="square" rtlCol="0">
            <a:spAutoFit/>
          </a:bodyPr>
          <a:lstStyle/>
          <a:p>
            <a:r>
              <a:rPr lang="en-US" sz="2400" b="1" dirty="0" smtClean="0">
                <a:solidFill>
                  <a:srgbClr val="FF0000"/>
                </a:solidFill>
              </a:rPr>
              <a:t>a1</a:t>
            </a:r>
            <a:r>
              <a:rPr lang="en-US" sz="2400" dirty="0" smtClean="0">
                <a:solidFill>
                  <a:srgbClr val="FF0000"/>
                </a:solidFill>
              </a:rPr>
              <a:t> = (1 ,0 )</a:t>
            </a:r>
          </a:p>
          <a:p>
            <a:r>
              <a:rPr lang="en-US" sz="2400" b="1" dirty="0" smtClean="0">
                <a:solidFill>
                  <a:srgbClr val="FF0000"/>
                </a:solidFill>
              </a:rPr>
              <a:t>a2</a:t>
            </a:r>
            <a:r>
              <a:rPr lang="en-US" sz="2400" dirty="0" smtClean="0">
                <a:solidFill>
                  <a:srgbClr val="FF0000"/>
                </a:solidFill>
              </a:rPr>
              <a:t> = (1/2 ,√3/ 2)</a:t>
            </a:r>
            <a:endParaRPr lang="en-US" sz="2400" b="1" dirty="0" smtClean="0">
              <a:solidFill>
                <a:srgbClr val="FF0000"/>
              </a:solidFill>
            </a:endParaRPr>
          </a:p>
          <a:p>
            <a:endParaRPr lang="en-US" sz="2400" b="1" dirty="0">
              <a:solidFill>
                <a:srgbClr val="FF0000"/>
              </a:solidFill>
            </a:endParaRPr>
          </a:p>
        </p:txBody>
      </p:sp>
      <p:cxnSp>
        <p:nvCxnSpPr>
          <p:cNvPr id="13" name="Straight Arrow Connector 12"/>
          <p:cNvCxnSpPr/>
          <p:nvPr/>
        </p:nvCxnSpPr>
        <p:spPr>
          <a:xfrm rot="5400000" flipH="1" flipV="1">
            <a:off x="1943110" y="4762490"/>
            <a:ext cx="762000" cy="381021"/>
          </a:xfrm>
          <a:prstGeom prst="straightConnector1">
            <a:avLst/>
          </a:prstGeom>
          <a:ln w="38100">
            <a:solidFill>
              <a:srgbClr val="0000FF"/>
            </a:solidFill>
            <a:tailEnd type="stealth"/>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6200000" flipH="1">
            <a:off x="1981211" y="5486389"/>
            <a:ext cx="685799" cy="381022"/>
          </a:xfrm>
          <a:prstGeom prst="straightConnector1">
            <a:avLst/>
          </a:prstGeom>
          <a:ln w="38100">
            <a:solidFill>
              <a:srgbClr val="0000FF"/>
            </a:solidFill>
            <a:tailEnd type="stealth"/>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117881" y="4918501"/>
            <a:ext cx="2721320" cy="830997"/>
          </a:xfrm>
          <a:prstGeom prst="rect">
            <a:avLst/>
          </a:prstGeom>
          <a:noFill/>
        </p:spPr>
        <p:txBody>
          <a:bodyPr wrap="square" rtlCol="0">
            <a:spAutoFit/>
          </a:bodyPr>
          <a:lstStyle/>
          <a:p>
            <a:r>
              <a:rPr lang="en-US" sz="2400" b="1" dirty="0" smtClean="0">
                <a:solidFill>
                  <a:srgbClr val="0000FF"/>
                </a:solidFill>
              </a:rPr>
              <a:t>a1</a:t>
            </a:r>
            <a:r>
              <a:rPr lang="en-US" sz="2400" dirty="0" smtClean="0">
                <a:solidFill>
                  <a:srgbClr val="0000FF"/>
                </a:solidFill>
              </a:rPr>
              <a:t> = (1/2 , √3/ 2 )</a:t>
            </a:r>
          </a:p>
          <a:p>
            <a:r>
              <a:rPr lang="en-US" sz="2400" b="1" dirty="0" smtClean="0">
                <a:solidFill>
                  <a:srgbClr val="0000FF"/>
                </a:solidFill>
              </a:rPr>
              <a:t>a2</a:t>
            </a:r>
            <a:r>
              <a:rPr lang="en-US" sz="2400" dirty="0" smtClean="0">
                <a:solidFill>
                  <a:srgbClr val="0000FF"/>
                </a:solidFill>
              </a:rPr>
              <a:t> = (-1/2 ,√3/ 2)</a:t>
            </a:r>
            <a:endParaRPr lang="en-US" sz="2400" b="1" dirty="0" smtClean="0">
              <a:solidFill>
                <a:srgbClr val="0000FF"/>
              </a:solidFill>
            </a:endParaRPr>
          </a:p>
          <a:p>
            <a:endParaRPr lang="en-US" sz="2400" b="1" dirty="0">
              <a:solidFill>
                <a:srgbClr val="0000FF"/>
              </a:solidFill>
            </a:endParaRPr>
          </a:p>
        </p:txBody>
      </p:sp>
      <p:sp>
        <p:nvSpPr>
          <p:cNvPr id="17" name="TextBox 16"/>
          <p:cNvSpPr txBox="1"/>
          <p:nvPr/>
        </p:nvSpPr>
        <p:spPr>
          <a:xfrm>
            <a:off x="228600" y="6477000"/>
            <a:ext cx="5602691" cy="369332"/>
          </a:xfrm>
          <a:prstGeom prst="rect">
            <a:avLst/>
          </a:prstGeom>
          <a:noFill/>
        </p:spPr>
        <p:txBody>
          <a:bodyPr wrap="none" rtlCol="0">
            <a:spAutoFit/>
          </a:bodyPr>
          <a:lstStyle/>
          <a:p>
            <a:r>
              <a:rPr lang="en-US" dirty="0" smtClean="0"/>
              <a:t>Both vectors are OK. The vectors need to be independent.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28600" y="152400"/>
            <a:ext cx="8610600" cy="6124755"/>
          </a:xfrm>
          <a:prstGeom prst="rect">
            <a:avLst/>
          </a:prstGeom>
          <a:noFill/>
        </p:spPr>
        <p:txBody>
          <a:bodyPr wrap="square" rtlCol="0">
            <a:spAutoFit/>
          </a:bodyPr>
          <a:lstStyle/>
          <a:p>
            <a:pPr algn="ctr"/>
            <a:r>
              <a:rPr lang="en-US" sz="2400" b="1" dirty="0" smtClean="0"/>
              <a:t>Course Content      </a:t>
            </a:r>
            <a:endParaRPr lang="en-US" sz="2400" b="1" dirty="0"/>
          </a:p>
          <a:p>
            <a:r>
              <a:rPr lang="en-US" sz="1600" i="1" dirty="0"/>
              <a:t> </a:t>
            </a:r>
            <a:endParaRPr lang="en-US" sz="1600" dirty="0" smtClean="0"/>
          </a:p>
          <a:p>
            <a:r>
              <a:rPr lang="en-US" sz="1600" b="1" dirty="0" smtClean="0"/>
              <a:t>ATOMIC STRUCTURE:</a:t>
            </a:r>
          </a:p>
          <a:p>
            <a:pPr lvl="0"/>
            <a:r>
              <a:rPr lang="en-US" sz="1600" i="1" dirty="0" smtClean="0"/>
              <a:t>The idea of crystals </a:t>
            </a:r>
            <a:endParaRPr lang="en-US" sz="1600" dirty="0" smtClean="0"/>
          </a:p>
          <a:p>
            <a:pPr lvl="0"/>
            <a:r>
              <a:rPr lang="en-US" sz="1600" i="1" dirty="0" smtClean="0"/>
              <a:t>Introduction to crystals -2-D crystal structures and their symmetries</a:t>
            </a:r>
            <a:endParaRPr lang="en-US" sz="1600" dirty="0" smtClean="0"/>
          </a:p>
          <a:p>
            <a:pPr lvl="0"/>
            <a:r>
              <a:rPr lang="en-US" sz="1600" i="1" dirty="0" smtClean="0"/>
              <a:t>Three Dimensional Crystal Structures</a:t>
            </a:r>
            <a:endParaRPr lang="en-US" sz="1600" dirty="0" smtClean="0"/>
          </a:p>
          <a:p>
            <a:pPr lvl="0"/>
            <a:r>
              <a:rPr lang="en-US" sz="1600" i="1" dirty="0" smtClean="0"/>
              <a:t>Experimental Determination of Crystal Structures – Introduction to Reciprocal Lattice</a:t>
            </a:r>
            <a:endParaRPr lang="en-US" sz="1600" dirty="0" smtClean="0"/>
          </a:p>
          <a:p>
            <a:pPr lvl="0"/>
            <a:r>
              <a:rPr lang="en-US" sz="1600" i="1" dirty="0" smtClean="0"/>
              <a:t>Surfaces and Interfaces</a:t>
            </a:r>
            <a:endParaRPr lang="en-US" sz="1600" dirty="0" smtClean="0"/>
          </a:p>
          <a:p>
            <a:pPr lvl="0"/>
            <a:r>
              <a:rPr lang="en-US" sz="1600" i="1" dirty="0" smtClean="0"/>
              <a:t>Complex Structures (Alloys, Glasses, Polymers etc)</a:t>
            </a:r>
            <a:endParaRPr lang="en-US" sz="1600" dirty="0" smtClean="0"/>
          </a:p>
          <a:p>
            <a:r>
              <a:rPr lang="en-US" sz="1600" i="1" dirty="0" smtClean="0"/>
              <a:t> </a:t>
            </a:r>
            <a:endParaRPr lang="en-US" sz="1600" dirty="0" smtClean="0"/>
          </a:p>
          <a:p>
            <a:r>
              <a:rPr lang="en-US" sz="1600" b="1" dirty="0" smtClean="0"/>
              <a:t>ELECTRONIC STRUCTURE:</a:t>
            </a:r>
          </a:p>
          <a:p>
            <a:pPr lvl="0"/>
            <a:r>
              <a:rPr lang="en-US" sz="1600" i="1" dirty="0" smtClean="0"/>
              <a:t>The single electron model</a:t>
            </a:r>
            <a:endParaRPr lang="en-US" sz="1600" dirty="0" smtClean="0"/>
          </a:p>
          <a:p>
            <a:pPr lvl="0"/>
            <a:r>
              <a:rPr lang="en-US" sz="1600" i="1" dirty="0" smtClean="0"/>
              <a:t>The Schrodinger Equation and Symmetry – Bloch’s Theorem</a:t>
            </a:r>
            <a:endParaRPr lang="en-US" sz="1600" dirty="0" smtClean="0"/>
          </a:p>
          <a:p>
            <a:pPr lvl="0"/>
            <a:r>
              <a:rPr lang="en-US" sz="1600" i="1" dirty="0" smtClean="0"/>
              <a:t>Nearly Free Electrons and Tight Binding Model</a:t>
            </a:r>
            <a:endParaRPr lang="en-US" sz="1600" dirty="0" smtClean="0"/>
          </a:p>
          <a:p>
            <a:pPr lvl="0"/>
            <a:r>
              <a:rPr lang="en-US" sz="1600" i="1" dirty="0" smtClean="0"/>
              <a:t>Electron-Electron Interactions : Introduction to Advanced Methods for 			                                                  Electronic Structure Calculations</a:t>
            </a:r>
            <a:endParaRPr lang="en-US" sz="1600" dirty="0" smtClean="0"/>
          </a:p>
          <a:p>
            <a:pPr lvl="0"/>
            <a:r>
              <a:rPr lang="en-US" sz="1600" i="1" dirty="0" smtClean="0"/>
              <a:t>Calculation of Electron Band Structures - Metals, Semiconductors and Insulators</a:t>
            </a:r>
            <a:endParaRPr lang="en-US" sz="1600" dirty="0" smtClean="0"/>
          </a:p>
          <a:p>
            <a:r>
              <a:rPr lang="en-US" sz="1600" i="1" dirty="0" smtClean="0"/>
              <a:t> </a:t>
            </a:r>
            <a:endParaRPr lang="en-US" sz="1600" dirty="0" smtClean="0"/>
          </a:p>
          <a:p>
            <a:r>
              <a:rPr lang="en-US" sz="1600" b="1" dirty="0" smtClean="0"/>
              <a:t>MECHANICAL PROPOERTIES:</a:t>
            </a:r>
          </a:p>
          <a:p>
            <a:pPr lvl="0"/>
            <a:r>
              <a:rPr lang="en-US" sz="1600" i="1" dirty="0" smtClean="0"/>
              <a:t>Introduction to Lattice Vibrations and their Applications</a:t>
            </a:r>
            <a:endParaRPr lang="en-US" sz="1600" dirty="0" smtClean="0"/>
          </a:p>
          <a:p>
            <a:r>
              <a:rPr lang="en-US" sz="1600" i="1" dirty="0" smtClean="0"/>
              <a:t> </a:t>
            </a:r>
            <a:endParaRPr lang="en-US" sz="1600" dirty="0" smtClean="0"/>
          </a:p>
          <a:p>
            <a:r>
              <a:rPr lang="en-US" sz="1600" b="1" dirty="0" smtClean="0"/>
              <a:t>SPECIAL </a:t>
            </a:r>
            <a:r>
              <a:rPr lang="en-US" sz="1600" b="1" dirty="0"/>
              <a:t>TOPICS:</a:t>
            </a:r>
          </a:p>
          <a:p>
            <a:pPr lvl="0"/>
            <a:r>
              <a:rPr lang="en-US" sz="1600" i="1" dirty="0"/>
              <a:t>Quantum Confined </a:t>
            </a:r>
            <a:r>
              <a:rPr lang="en-US" sz="1600" i="1" dirty="0" smtClean="0"/>
              <a:t>Structures (Semiconductors, Graphene etc)</a:t>
            </a:r>
            <a:endParaRPr lang="en-US" sz="1600" dirty="0" smtClean="0"/>
          </a:p>
          <a:p>
            <a:pPr lvl="0"/>
            <a:endParaRPr lang="en-US" sz="1600" dirty="0" smtClean="0"/>
          </a:p>
          <a:p>
            <a:endParaRPr lang="en-US"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532062" y="228600"/>
            <a:ext cx="2411538" cy="461665"/>
          </a:xfrm>
          <a:prstGeom prst="rect">
            <a:avLst/>
          </a:prstGeom>
          <a:noFill/>
        </p:spPr>
        <p:txBody>
          <a:bodyPr wrap="none" rtlCol="0">
            <a:spAutoFit/>
          </a:bodyPr>
          <a:lstStyle/>
          <a:p>
            <a:r>
              <a:rPr lang="en-US" sz="2400" dirty="0" smtClean="0"/>
              <a:t>Lattice with Bases</a:t>
            </a:r>
            <a:endParaRPr lang="en-US" sz="2400" dirty="0"/>
          </a:p>
        </p:txBody>
      </p:sp>
      <p:sp>
        <p:nvSpPr>
          <p:cNvPr id="5" name="TextBox 4"/>
          <p:cNvSpPr txBox="1"/>
          <p:nvPr/>
        </p:nvSpPr>
        <p:spPr>
          <a:xfrm>
            <a:off x="228602" y="1143000"/>
            <a:ext cx="8534400" cy="1200329"/>
          </a:xfrm>
          <a:prstGeom prst="rect">
            <a:avLst/>
          </a:prstGeom>
          <a:noFill/>
        </p:spPr>
        <p:txBody>
          <a:bodyPr wrap="square" rtlCol="0">
            <a:spAutoFit/>
          </a:bodyPr>
          <a:lstStyle/>
          <a:p>
            <a:r>
              <a:rPr lang="en-US" dirty="0" smtClean="0">
                <a:latin typeface="Baskerville"/>
                <a:cs typeface="Baskerville"/>
              </a:rPr>
              <a:t>Let’s remind that: </a:t>
            </a:r>
          </a:p>
          <a:p>
            <a:endParaRPr lang="en-US" dirty="0" smtClean="0">
              <a:latin typeface="Baskerville"/>
              <a:cs typeface="Baskerville"/>
            </a:endParaRPr>
          </a:p>
          <a:p>
            <a:r>
              <a:rPr lang="en-US" dirty="0" smtClean="0">
                <a:latin typeface="Baskerville"/>
                <a:cs typeface="Baskerville"/>
              </a:rPr>
              <a:t>The neighborhood of all particles must be identical in order for a lattice to  be qualified for a </a:t>
            </a:r>
            <a:r>
              <a:rPr lang="en-US" dirty="0" err="1" smtClean="0">
                <a:latin typeface="Baskerville"/>
                <a:cs typeface="Baskerville"/>
              </a:rPr>
              <a:t>Bravais</a:t>
            </a:r>
            <a:r>
              <a:rPr lang="en-US" dirty="0" smtClean="0">
                <a:latin typeface="Baskerville"/>
                <a:cs typeface="Baskerville"/>
              </a:rPr>
              <a:t> Lattice.</a:t>
            </a:r>
          </a:p>
          <a:p>
            <a:endParaRPr lang="en-US" dirty="0">
              <a:latin typeface="Baskerville"/>
              <a:cs typeface="Baskerville"/>
            </a:endParaRPr>
          </a:p>
        </p:txBody>
      </p:sp>
      <p:sp>
        <p:nvSpPr>
          <p:cNvPr id="6" name="TextBox 5"/>
          <p:cNvSpPr txBox="1"/>
          <p:nvPr/>
        </p:nvSpPr>
        <p:spPr>
          <a:xfrm>
            <a:off x="228602" y="2819400"/>
            <a:ext cx="8534400" cy="646331"/>
          </a:xfrm>
          <a:prstGeom prst="rect">
            <a:avLst/>
          </a:prstGeom>
          <a:noFill/>
        </p:spPr>
        <p:txBody>
          <a:bodyPr wrap="square" rtlCol="0">
            <a:spAutoFit/>
          </a:bodyPr>
          <a:lstStyle/>
          <a:p>
            <a:r>
              <a:rPr lang="en-US" dirty="0" smtClean="0">
                <a:latin typeface="Baskerville"/>
                <a:cs typeface="Baskerville"/>
              </a:rPr>
              <a:t>Most Lattices in nature are not however </a:t>
            </a:r>
            <a:r>
              <a:rPr lang="en-US" dirty="0" err="1" smtClean="0">
                <a:latin typeface="Baskerville"/>
                <a:cs typeface="Baskerville"/>
              </a:rPr>
              <a:t>Bravais</a:t>
            </a:r>
            <a:r>
              <a:rPr lang="en-US" dirty="0" smtClean="0">
                <a:latin typeface="Baskerville"/>
                <a:cs typeface="Baskerville"/>
              </a:rPr>
              <a:t> Lattices. Some times these are called non-</a:t>
            </a:r>
            <a:r>
              <a:rPr lang="en-US" dirty="0" err="1" smtClean="0">
                <a:latin typeface="Baskerville"/>
                <a:cs typeface="Baskerville"/>
              </a:rPr>
              <a:t>Bravais</a:t>
            </a:r>
            <a:r>
              <a:rPr lang="en-US" dirty="0" smtClean="0">
                <a:latin typeface="Baskerville"/>
                <a:cs typeface="Baskerville"/>
              </a:rPr>
              <a:t> lattices.</a:t>
            </a:r>
            <a:endParaRPr lang="en-US" dirty="0">
              <a:latin typeface="Baskerville"/>
              <a:cs typeface="Baskerville"/>
            </a:endParaRPr>
          </a:p>
        </p:txBody>
      </p:sp>
      <p:sp>
        <p:nvSpPr>
          <p:cNvPr id="7" name="TextBox 6"/>
          <p:cNvSpPr txBox="1"/>
          <p:nvPr/>
        </p:nvSpPr>
        <p:spPr>
          <a:xfrm>
            <a:off x="990600" y="3733800"/>
            <a:ext cx="7175687" cy="369332"/>
          </a:xfrm>
          <a:prstGeom prst="rect">
            <a:avLst/>
          </a:prstGeom>
          <a:noFill/>
        </p:spPr>
        <p:txBody>
          <a:bodyPr wrap="none" rtlCol="0">
            <a:spAutoFit/>
          </a:bodyPr>
          <a:lstStyle/>
          <a:p>
            <a:r>
              <a:rPr lang="en-US" dirty="0" smtClean="0">
                <a:latin typeface="Baskerville"/>
                <a:cs typeface="Baskerville"/>
              </a:rPr>
              <a:t>Those non-</a:t>
            </a:r>
            <a:r>
              <a:rPr lang="en-US" dirty="0" err="1" smtClean="0">
                <a:latin typeface="Baskerville"/>
                <a:cs typeface="Baskerville"/>
              </a:rPr>
              <a:t>Bravais</a:t>
            </a:r>
            <a:r>
              <a:rPr lang="en-US" dirty="0" smtClean="0">
                <a:latin typeface="Baskerville"/>
                <a:cs typeface="Baskerville"/>
              </a:rPr>
              <a:t> lattices can be described by a </a:t>
            </a:r>
            <a:r>
              <a:rPr lang="en-US" dirty="0" err="1" smtClean="0">
                <a:latin typeface="Baskerville"/>
                <a:cs typeface="Baskerville"/>
              </a:rPr>
              <a:t>Bravais</a:t>
            </a:r>
            <a:r>
              <a:rPr lang="en-US" dirty="0" smtClean="0">
                <a:latin typeface="Baskerville"/>
                <a:cs typeface="Baskerville"/>
              </a:rPr>
              <a:t> lattice with a basis. </a:t>
            </a:r>
            <a:endParaRPr lang="en-US" dirty="0">
              <a:latin typeface="Baskerville"/>
              <a:cs typeface="Baskerville"/>
            </a:endParaRPr>
          </a:p>
        </p:txBody>
      </p:sp>
      <p:sp>
        <p:nvSpPr>
          <p:cNvPr id="8" name="TextBox 7"/>
          <p:cNvSpPr txBox="1"/>
          <p:nvPr/>
        </p:nvSpPr>
        <p:spPr>
          <a:xfrm>
            <a:off x="228603" y="4953000"/>
            <a:ext cx="8534400" cy="646331"/>
          </a:xfrm>
          <a:prstGeom prst="rect">
            <a:avLst/>
          </a:prstGeom>
          <a:noFill/>
        </p:spPr>
        <p:txBody>
          <a:bodyPr wrap="square" rtlCol="0">
            <a:spAutoFit/>
          </a:bodyPr>
          <a:lstStyle/>
          <a:p>
            <a:r>
              <a:rPr lang="en-US" dirty="0" smtClean="0">
                <a:latin typeface="Baskerville"/>
                <a:cs typeface="Baskerville"/>
              </a:rPr>
              <a:t>Lattice with a Basis --- We begin with a </a:t>
            </a:r>
            <a:r>
              <a:rPr lang="en-US" dirty="0" err="1" smtClean="0">
                <a:latin typeface="Baskerville"/>
                <a:cs typeface="Baskerville"/>
              </a:rPr>
              <a:t>Bravais</a:t>
            </a:r>
            <a:r>
              <a:rPr lang="en-US" dirty="0" smtClean="0">
                <a:latin typeface="Baskerville"/>
                <a:cs typeface="Baskerville"/>
              </a:rPr>
              <a:t> lattice. Each lattice point is replaced by a collection of an identical assembly of particles.</a:t>
            </a:r>
            <a:endParaRPr lang="en-US" dirty="0">
              <a:latin typeface="Baskerville"/>
              <a:cs typeface="Baskerville"/>
            </a:endParaRPr>
          </a:p>
        </p:txBody>
      </p:sp>
      <p:sp>
        <p:nvSpPr>
          <p:cNvPr id="9" name="TextBox 8"/>
          <p:cNvSpPr txBox="1"/>
          <p:nvPr/>
        </p:nvSpPr>
        <p:spPr>
          <a:xfrm>
            <a:off x="3244911" y="5911334"/>
            <a:ext cx="3016308" cy="369332"/>
          </a:xfrm>
          <a:prstGeom prst="rect">
            <a:avLst/>
          </a:prstGeom>
          <a:noFill/>
        </p:spPr>
        <p:txBody>
          <a:bodyPr wrap="none" rtlCol="0">
            <a:spAutoFit/>
          </a:bodyPr>
          <a:lstStyle/>
          <a:p>
            <a:r>
              <a:rPr lang="en-US" dirty="0" smtClean="0">
                <a:solidFill>
                  <a:srgbClr val="953735"/>
                </a:solidFill>
                <a:latin typeface="Baskerville"/>
                <a:cs typeface="Baskerville"/>
              </a:rPr>
              <a:t>Example : Honeycomb Lattice</a:t>
            </a:r>
            <a:endParaRPr lang="en-US" dirty="0">
              <a:solidFill>
                <a:srgbClr val="953735"/>
              </a:solidFill>
              <a:latin typeface="Baskerville"/>
              <a:cs typeface="Baskerville"/>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cture 34.png"/>
          <p:cNvPicPr>
            <a:picLocks noChangeAspect="1"/>
          </p:cNvPicPr>
          <p:nvPr/>
        </p:nvPicPr>
        <p:blipFill>
          <a:blip r:embed="rId2"/>
          <a:stretch>
            <a:fillRect/>
          </a:stretch>
        </p:blipFill>
        <p:spPr>
          <a:xfrm>
            <a:off x="4658441" y="1219200"/>
            <a:ext cx="4409359" cy="3927085"/>
          </a:xfrm>
          <a:prstGeom prst="rect">
            <a:avLst/>
          </a:prstGeom>
        </p:spPr>
      </p:pic>
      <p:sp>
        <p:nvSpPr>
          <p:cNvPr id="5" name="TextBox 4"/>
          <p:cNvSpPr txBox="1"/>
          <p:nvPr/>
        </p:nvSpPr>
        <p:spPr>
          <a:xfrm>
            <a:off x="6019800" y="533400"/>
            <a:ext cx="1829685" cy="369332"/>
          </a:xfrm>
          <a:prstGeom prst="rect">
            <a:avLst/>
          </a:prstGeom>
          <a:noFill/>
        </p:spPr>
        <p:txBody>
          <a:bodyPr wrap="none" rtlCol="0">
            <a:spAutoFit/>
          </a:bodyPr>
          <a:lstStyle/>
          <a:p>
            <a:r>
              <a:rPr lang="en-US" dirty="0" smtClean="0"/>
              <a:t>Hexagonal Lattice</a:t>
            </a:r>
            <a:endParaRPr lang="en-US" dirty="0"/>
          </a:p>
        </p:txBody>
      </p:sp>
      <p:pic>
        <p:nvPicPr>
          <p:cNvPr id="7" name="Picture 6" descr="Picture 39.png"/>
          <p:cNvPicPr>
            <a:picLocks noChangeAspect="1"/>
          </p:cNvPicPr>
          <p:nvPr/>
        </p:nvPicPr>
        <p:blipFill>
          <a:blip r:embed="rId3"/>
          <a:stretch>
            <a:fillRect/>
          </a:stretch>
        </p:blipFill>
        <p:spPr>
          <a:xfrm>
            <a:off x="153686" y="1985483"/>
            <a:ext cx="4189714" cy="2441524"/>
          </a:xfrm>
          <a:prstGeom prst="rect">
            <a:avLst/>
          </a:prstGeom>
        </p:spPr>
      </p:pic>
      <p:sp>
        <p:nvSpPr>
          <p:cNvPr id="8" name="TextBox 7"/>
          <p:cNvSpPr txBox="1"/>
          <p:nvPr/>
        </p:nvSpPr>
        <p:spPr>
          <a:xfrm>
            <a:off x="1219200" y="1219200"/>
            <a:ext cx="1979365" cy="369332"/>
          </a:xfrm>
          <a:prstGeom prst="rect">
            <a:avLst/>
          </a:prstGeom>
          <a:noFill/>
        </p:spPr>
        <p:txBody>
          <a:bodyPr wrap="none" rtlCol="0">
            <a:spAutoFit/>
          </a:bodyPr>
          <a:lstStyle/>
          <a:p>
            <a:r>
              <a:rPr lang="en-US" dirty="0" smtClean="0"/>
              <a:t>Honeycomb Lattice</a:t>
            </a:r>
            <a:endParaRPr lang="en-US" dirty="0"/>
          </a:p>
        </p:txBody>
      </p:sp>
      <p:sp>
        <p:nvSpPr>
          <p:cNvPr id="9" name="Hexagon 8"/>
          <p:cNvSpPr/>
          <p:nvPr/>
        </p:nvSpPr>
        <p:spPr>
          <a:xfrm>
            <a:off x="4703808" y="2697636"/>
            <a:ext cx="1344168" cy="1216880"/>
          </a:xfrm>
          <a:prstGeom prst="hexagon">
            <a:avLst/>
          </a:prstGeom>
          <a:solidFill>
            <a:srgbClr val="08FF20">
              <a:alpha val="40000"/>
            </a:srgbClr>
          </a:solidFill>
          <a:ln w="539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Hexagon 9"/>
          <p:cNvSpPr/>
          <p:nvPr/>
        </p:nvSpPr>
        <p:spPr>
          <a:xfrm>
            <a:off x="4734436" y="3942645"/>
            <a:ext cx="1344168" cy="1216880"/>
          </a:xfrm>
          <a:prstGeom prst="hexagon">
            <a:avLst/>
          </a:prstGeom>
          <a:solidFill>
            <a:srgbClr val="08FF20">
              <a:alpha val="40000"/>
            </a:srgbClr>
          </a:solidFill>
          <a:ln w="539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Hexagon 10"/>
          <p:cNvSpPr/>
          <p:nvPr/>
        </p:nvSpPr>
        <p:spPr>
          <a:xfrm>
            <a:off x="5759828" y="3248430"/>
            <a:ext cx="1344168" cy="1216880"/>
          </a:xfrm>
          <a:prstGeom prst="hexagon">
            <a:avLst/>
          </a:prstGeom>
          <a:solidFill>
            <a:srgbClr val="08FF20">
              <a:alpha val="40000"/>
            </a:srgbClr>
          </a:solidFill>
          <a:ln w="539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Hexagon 11"/>
          <p:cNvSpPr/>
          <p:nvPr/>
        </p:nvSpPr>
        <p:spPr>
          <a:xfrm>
            <a:off x="5742432" y="2057400"/>
            <a:ext cx="1344168" cy="1216880"/>
          </a:xfrm>
          <a:prstGeom prst="hexagon">
            <a:avLst/>
          </a:prstGeom>
          <a:solidFill>
            <a:srgbClr val="08FF20">
              <a:alpha val="40000"/>
            </a:srgbClr>
          </a:solidFill>
          <a:ln w="539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219200" y="164068"/>
            <a:ext cx="6494799" cy="369332"/>
          </a:xfrm>
          <a:prstGeom prst="rect">
            <a:avLst/>
          </a:prstGeom>
          <a:noFill/>
        </p:spPr>
        <p:txBody>
          <a:bodyPr wrap="none" rtlCol="0">
            <a:spAutoFit/>
          </a:bodyPr>
          <a:lstStyle/>
          <a:p>
            <a:r>
              <a:rPr lang="en-US" dirty="0" smtClean="0"/>
              <a:t>Honeycomb Lattice – Hexagonal Lattice with a Lattice 2-atomic Basis</a:t>
            </a:r>
            <a:endParaRPr lang="en-US" dirty="0"/>
          </a:p>
        </p:txBody>
      </p:sp>
      <p:pic>
        <p:nvPicPr>
          <p:cNvPr id="5" name="Picture 4" descr="Picture 40.png"/>
          <p:cNvPicPr>
            <a:picLocks noChangeAspect="1"/>
          </p:cNvPicPr>
          <p:nvPr/>
        </p:nvPicPr>
        <p:blipFill>
          <a:blip r:embed="rId2"/>
          <a:stretch>
            <a:fillRect/>
          </a:stretch>
        </p:blipFill>
        <p:spPr>
          <a:xfrm rot="10800000">
            <a:off x="304801" y="674132"/>
            <a:ext cx="1320635" cy="1066667"/>
          </a:xfrm>
          <a:prstGeom prst="rect">
            <a:avLst/>
          </a:prstGeom>
        </p:spPr>
      </p:pic>
      <p:pic>
        <p:nvPicPr>
          <p:cNvPr id="6" name="Picture 5" descr="Picture 41.png"/>
          <p:cNvPicPr>
            <a:picLocks noChangeAspect="1"/>
          </p:cNvPicPr>
          <p:nvPr/>
        </p:nvPicPr>
        <p:blipFill>
          <a:blip r:embed="rId3"/>
          <a:stretch>
            <a:fillRect/>
          </a:stretch>
        </p:blipFill>
        <p:spPr>
          <a:xfrm rot="10800000">
            <a:off x="1981200" y="1803631"/>
            <a:ext cx="2628571" cy="1853968"/>
          </a:xfrm>
          <a:prstGeom prst="rect">
            <a:avLst/>
          </a:prstGeom>
        </p:spPr>
      </p:pic>
      <p:pic>
        <p:nvPicPr>
          <p:cNvPr id="7" name="Picture 6" descr="Picture 42.png"/>
          <p:cNvPicPr>
            <a:picLocks noChangeAspect="1"/>
          </p:cNvPicPr>
          <p:nvPr/>
        </p:nvPicPr>
        <p:blipFill>
          <a:blip r:embed="rId4"/>
          <a:stretch>
            <a:fillRect/>
          </a:stretch>
        </p:blipFill>
        <p:spPr>
          <a:xfrm rot="10800000">
            <a:off x="4964934" y="3673199"/>
            <a:ext cx="4026666" cy="2880000"/>
          </a:xfrm>
          <a:prstGeom prst="rect">
            <a:avLst/>
          </a:prstGeom>
        </p:spPr>
      </p:pic>
      <p:sp>
        <p:nvSpPr>
          <p:cNvPr id="8" name="TextBox 7"/>
          <p:cNvSpPr txBox="1"/>
          <p:nvPr/>
        </p:nvSpPr>
        <p:spPr>
          <a:xfrm>
            <a:off x="609600" y="5029200"/>
            <a:ext cx="3581400" cy="584776"/>
          </a:xfrm>
          <a:prstGeom prst="rect">
            <a:avLst/>
          </a:prstGeom>
          <a:noFill/>
        </p:spPr>
        <p:txBody>
          <a:bodyPr wrap="square" rtlCol="0">
            <a:spAutoFit/>
          </a:bodyPr>
          <a:lstStyle/>
          <a:p>
            <a:r>
              <a:rPr lang="en-US" sz="3200" dirty="0" smtClean="0">
                <a:solidFill>
                  <a:srgbClr val="953735"/>
                </a:solidFill>
                <a:latin typeface="Baskerville"/>
                <a:cs typeface="Baskerville"/>
              </a:rPr>
              <a:t>Lattice with a Basis</a:t>
            </a:r>
            <a:endParaRPr lang="en-US" sz="3200" dirty="0">
              <a:solidFill>
                <a:srgbClr val="953735"/>
              </a:solidFill>
              <a:latin typeface="Baskerville"/>
              <a:cs typeface="Baskerville"/>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838200" y="1066800"/>
            <a:ext cx="2775119" cy="369332"/>
          </a:xfrm>
          <a:prstGeom prst="rect">
            <a:avLst/>
          </a:prstGeom>
          <a:noFill/>
        </p:spPr>
        <p:txBody>
          <a:bodyPr wrap="none" rtlCol="0">
            <a:spAutoFit/>
          </a:bodyPr>
          <a:lstStyle/>
          <a:p>
            <a:r>
              <a:rPr lang="en-US" dirty="0" smtClean="0"/>
              <a:t>Another Lattice with a basis</a:t>
            </a:r>
            <a:endParaRPr lang="en-US" dirty="0"/>
          </a:p>
        </p:txBody>
      </p:sp>
      <p:pic>
        <p:nvPicPr>
          <p:cNvPr id="6" name="Picture 5" descr="Picture 43.png"/>
          <p:cNvPicPr>
            <a:picLocks noChangeAspect="1"/>
          </p:cNvPicPr>
          <p:nvPr/>
        </p:nvPicPr>
        <p:blipFill>
          <a:blip r:embed="rId2"/>
          <a:stretch>
            <a:fillRect/>
          </a:stretch>
        </p:blipFill>
        <p:spPr>
          <a:xfrm>
            <a:off x="2597397" y="1809952"/>
            <a:ext cx="3949206" cy="3238095"/>
          </a:xfrm>
          <a:prstGeom prst="rect">
            <a:avLst/>
          </a:prstGeom>
        </p:spPr>
      </p:pic>
      <p:sp>
        <p:nvSpPr>
          <p:cNvPr id="7" name="TextBox 6"/>
          <p:cNvSpPr txBox="1"/>
          <p:nvPr/>
        </p:nvSpPr>
        <p:spPr>
          <a:xfrm>
            <a:off x="457200" y="5048047"/>
            <a:ext cx="8001000" cy="369332"/>
          </a:xfrm>
          <a:prstGeom prst="rect">
            <a:avLst/>
          </a:prstGeom>
          <a:noFill/>
        </p:spPr>
        <p:txBody>
          <a:bodyPr wrap="square" rtlCol="0">
            <a:spAutoFit/>
          </a:bodyPr>
          <a:lstStyle/>
          <a:p>
            <a:r>
              <a:rPr lang="en-US" dirty="0" smtClean="0"/>
              <a:t>A hexagonal lattice decorated with </a:t>
            </a:r>
            <a:r>
              <a:rPr lang="en-US" dirty="0" err="1" smtClean="0"/>
              <a:t>chiral</a:t>
            </a:r>
            <a:r>
              <a:rPr lang="en-US" dirty="0" smtClean="0"/>
              <a:t> molecules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838200" y="762000"/>
            <a:ext cx="1909146" cy="461665"/>
          </a:xfrm>
          <a:prstGeom prst="rect">
            <a:avLst/>
          </a:prstGeom>
          <a:noFill/>
        </p:spPr>
        <p:txBody>
          <a:bodyPr wrap="none" rtlCol="0">
            <a:spAutoFit/>
          </a:bodyPr>
          <a:lstStyle/>
          <a:p>
            <a:r>
              <a:rPr lang="en-US" sz="2400" dirty="0" smtClean="0"/>
              <a:t>Primitive Cell:</a:t>
            </a:r>
            <a:endParaRPr lang="en-US" sz="2400" dirty="0"/>
          </a:p>
        </p:txBody>
      </p:sp>
      <p:sp>
        <p:nvSpPr>
          <p:cNvPr id="5" name="TextBox 4"/>
          <p:cNvSpPr txBox="1"/>
          <p:nvPr/>
        </p:nvSpPr>
        <p:spPr>
          <a:xfrm>
            <a:off x="1219200" y="1219200"/>
            <a:ext cx="7010400" cy="1200329"/>
          </a:xfrm>
          <a:prstGeom prst="rect">
            <a:avLst/>
          </a:prstGeom>
          <a:noFill/>
        </p:spPr>
        <p:txBody>
          <a:bodyPr wrap="square" rtlCol="0">
            <a:spAutoFit/>
          </a:bodyPr>
          <a:lstStyle/>
          <a:p>
            <a:r>
              <a:rPr lang="en-US" dirty="0" smtClean="0"/>
              <a:t>The smallest unit which represents the whole lattice. It contains only one lattice point. </a:t>
            </a:r>
          </a:p>
          <a:p>
            <a:r>
              <a:rPr lang="en-US" dirty="0" smtClean="0"/>
              <a:t>It is the minimum volume cell. But it is not unique. It is defined by primitive translation vectors. </a:t>
            </a:r>
            <a:endParaRPr lang="en-US" dirty="0"/>
          </a:p>
        </p:txBody>
      </p:sp>
      <p:pic>
        <p:nvPicPr>
          <p:cNvPr id="6" name="Picture 5" descr="Picture 44.png"/>
          <p:cNvPicPr>
            <a:picLocks noChangeAspect="1"/>
          </p:cNvPicPr>
          <p:nvPr/>
        </p:nvPicPr>
        <p:blipFill>
          <a:blip r:embed="rId2"/>
          <a:stretch>
            <a:fillRect/>
          </a:stretch>
        </p:blipFill>
        <p:spPr>
          <a:xfrm>
            <a:off x="0" y="3022975"/>
            <a:ext cx="5638095" cy="2996825"/>
          </a:xfrm>
          <a:prstGeom prst="rect">
            <a:avLst/>
          </a:prstGeom>
        </p:spPr>
      </p:pic>
      <p:sp>
        <p:nvSpPr>
          <p:cNvPr id="8" name="TextBox 7"/>
          <p:cNvSpPr txBox="1"/>
          <p:nvPr/>
        </p:nvSpPr>
        <p:spPr>
          <a:xfrm>
            <a:off x="5486400" y="3657600"/>
            <a:ext cx="3657600" cy="1323439"/>
          </a:xfrm>
          <a:prstGeom prst="rect">
            <a:avLst/>
          </a:prstGeom>
          <a:noFill/>
        </p:spPr>
        <p:txBody>
          <a:bodyPr wrap="square" rtlCol="0">
            <a:spAutoFit/>
          </a:bodyPr>
          <a:lstStyle/>
          <a:p>
            <a:pPr algn="just"/>
            <a:r>
              <a:rPr lang="en-US" sz="2000" dirty="0" smtClean="0"/>
              <a:t>Two primitive cells for the square lattice. One cell has a lattice point at the corer, while the other has a lattice point at the center.</a:t>
            </a:r>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cture 46.png"/>
          <p:cNvPicPr>
            <a:picLocks noChangeAspect="1"/>
          </p:cNvPicPr>
          <p:nvPr/>
        </p:nvPicPr>
        <p:blipFill>
          <a:blip r:embed="rId2"/>
          <a:stretch>
            <a:fillRect/>
          </a:stretch>
        </p:blipFill>
        <p:spPr>
          <a:xfrm>
            <a:off x="2140254" y="1822651"/>
            <a:ext cx="4863492" cy="3212698"/>
          </a:xfrm>
          <a:prstGeom prst="rect">
            <a:avLst/>
          </a:prstGeom>
        </p:spPr>
      </p:pic>
      <p:sp>
        <p:nvSpPr>
          <p:cNvPr id="5" name="TextBox 4"/>
          <p:cNvSpPr txBox="1"/>
          <p:nvPr/>
        </p:nvSpPr>
        <p:spPr>
          <a:xfrm>
            <a:off x="609600" y="838200"/>
            <a:ext cx="7954521" cy="369332"/>
          </a:xfrm>
          <a:prstGeom prst="rect">
            <a:avLst/>
          </a:prstGeom>
          <a:noFill/>
        </p:spPr>
        <p:txBody>
          <a:bodyPr wrap="none" rtlCol="0">
            <a:spAutoFit/>
          </a:bodyPr>
          <a:lstStyle/>
          <a:p>
            <a:r>
              <a:rPr lang="en-US" dirty="0" smtClean="0"/>
              <a:t>The shape can be any complicated way: as long as it contains only one lattice point.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133600" y="76200"/>
            <a:ext cx="4267200" cy="461665"/>
          </a:xfrm>
          <a:prstGeom prst="rect">
            <a:avLst/>
          </a:prstGeom>
          <a:noFill/>
        </p:spPr>
        <p:txBody>
          <a:bodyPr wrap="square" rtlCol="0">
            <a:spAutoFit/>
          </a:bodyPr>
          <a:lstStyle/>
          <a:p>
            <a:pPr algn="ctr"/>
            <a:r>
              <a:rPr lang="en-US" sz="2400" dirty="0" smtClean="0"/>
              <a:t>Wigner-Seitz Unit Cell</a:t>
            </a:r>
            <a:endParaRPr lang="en-US" sz="2400" dirty="0"/>
          </a:p>
        </p:txBody>
      </p:sp>
      <p:sp>
        <p:nvSpPr>
          <p:cNvPr id="5" name="TextBox 4"/>
          <p:cNvSpPr txBox="1"/>
          <p:nvPr/>
        </p:nvSpPr>
        <p:spPr>
          <a:xfrm>
            <a:off x="533400" y="533400"/>
            <a:ext cx="7772400" cy="1754327"/>
          </a:xfrm>
          <a:prstGeom prst="rect">
            <a:avLst/>
          </a:prstGeom>
          <a:noFill/>
        </p:spPr>
        <p:txBody>
          <a:bodyPr wrap="square" rtlCol="0">
            <a:spAutoFit/>
          </a:bodyPr>
          <a:lstStyle/>
          <a:p>
            <a:r>
              <a:rPr lang="en-US" dirty="0" smtClean="0"/>
              <a:t>It is convenient to have a standard way of constructing the primitive cell</a:t>
            </a:r>
          </a:p>
          <a:p>
            <a:r>
              <a:rPr lang="en-US" dirty="0" smtClean="0"/>
              <a:t>It is important to have a primitive cell which is invariant under all symmetry operations that leave the crystal invariant. </a:t>
            </a:r>
          </a:p>
          <a:p>
            <a:r>
              <a:rPr lang="en-US" dirty="0" smtClean="0"/>
              <a:t>		Such a construction is provided by the WIGNER – SEITZ unit cell. </a:t>
            </a:r>
          </a:p>
          <a:p>
            <a:endParaRPr lang="en-US" dirty="0"/>
          </a:p>
          <a:p>
            <a:r>
              <a:rPr lang="en-US" dirty="0" smtClean="0"/>
              <a:t> </a:t>
            </a:r>
            <a:endParaRPr lang="en-US" dirty="0"/>
          </a:p>
        </p:txBody>
      </p:sp>
      <p:pic>
        <p:nvPicPr>
          <p:cNvPr id="8" name="Picture 7" descr="Picture 47.png"/>
          <p:cNvPicPr>
            <a:picLocks noChangeAspect="1"/>
          </p:cNvPicPr>
          <p:nvPr/>
        </p:nvPicPr>
        <p:blipFill>
          <a:blip r:embed="rId2"/>
          <a:stretch>
            <a:fillRect/>
          </a:stretch>
        </p:blipFill>
        <p:spPr>
          <a:xfrm>
            <a:off x="1752600" y="1981200"/>
            <a:ext cx="6168381" cy="452990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886200" y="457200"/>
            <a:ext cx="1659379" cy="461665"/>
          </a:xfrm>
          <a:prstGeom prst="rect">
            <a:avLst/>
          </a:prstGeom>
          <a:noFill/>
        </p:spPr>
        <p:txBody>
          <a:bodyPr wrap="none" rtlCol="0">
            <a:spAutoFit/>
          </a:bodyPr>
          <a:lstStyle/>
          <a:p>
            <a:r>
              <a:rPr lang="en-US" sz="2400" dirty="0" smtClean="0"/>
              <a:t>Symmetries</a:t>
            </a:r>
            <a:endParaRPr lang="en-US" sz="2400" dirty="0"/>
          </a:p>
        </p:txBody>
      </p:sp>
      <p:sp>
        <p:nvSpPr>
          <p:cNvPr id="5" name="TextBox 4"/>
          <p:cNvSpPr txBox="1"/>
          <p:nvPr/>
        </p:nvSpPr>
        <p:spPr>
          <a:xfrm>
            <a:off x="228600" y="914400"/>
            <a:ext cx="7924800" cy="1477328"/>
          </a:xfrm>
          <a:prstGeom prst="rect">
            <a:avLst/>
          </a:prstGeom>
          <a:noFill/>
        </p:spPr>
        <p:txBody>
          <a:bodyPr wrap="square" rtlCol="0">
            <a:spAutoFit/>
          </a:bodyPr>
          <a:lstStyle/>
          <a:p>
            <a:r>
              <a:rPr lang="en-US" dirty="0" smtClean="0"/>
              <a:t>Symmetries of crystals are important:</a:t>
            </a:r>
          </a:p>
          <a:p>
            <a:endParaRPr lang="en-US" dirty="0" smtClean="0"/>
          </a:p>
          <a:p>
            <a:r>
              <a:rPr lang="en-US" dirty="0" smtClean="0"/>
              <a:t>	What we observe in the experiments are related to the symmetries in the crystals</a:t>
            </a:r>
          </a:p>
          <a:p>
            <a:r>
              <a:rPr lang="en-US" dirty="0" smtClean="0"/>
              <a:t>	In Theory: Solutions to the Schrodinger equation for electron in a periodic crystal is only possible when we can use the symmetries in the crystals</a:t>
            </a:r>
            <a:endParaRPr lang="en-US" dirty="0"/>
          </a:p>
        </p:txBody>
      </p:sp>
      <p:sp>
        <p:nvSpPr>
          <p:cNvPr id="6" name="TextBox 5"/>
          <p:cNvSpPr txBox="1"/>
          <p:nvPr/>
        </p:nvSpPr>
        <p:spPr>
          <a:xfrm>
            <a:off x="228600" y="2819400"/>
            <a:ext cx="7924800" cy="3139321"/>
          </a:xfrm>
          <a:prstGeom prst="rect">
            <a:avLst/>
          </a:prstGeom>
          <a:noFill/>
        </p:spPr>
        <p:txBody>
          <a:bodyPr wrap="square" rtlCol="0">
            <a:spAutoFit/>
          </a:bodyPr>
          <a:lstStyle/>
          <a:p>
            <a:r>
              <a:rPr lang="en-US" dirty="0" smtClean="0"/>
              <a:t>What is the symmetry?</a:t>
            </a:r>
          </a:p>
          <a:p>
            <a:endParaRPr lang="en-US" dirty="0" smtClean="0"/>
          </a:p>
          <a:p>
            <a:r>
              <a:rPr lang="en-US" dirty="0" smtClean="0"/>
              <a:t>Imagine you pick the lattice up, move it/ rotate it rigidly, place it back down. Will the lattice be overlap at their original positions.  </a:t>
            </a:r>
          </a:p>
          <a:p>
            <a:endParaRPr lang="en-US" dirty="0" smtClean="0"/>
          </a:p>
          <a:p>
            <a:r>
              <a:rPr lang="en-US" dirty="0" smtClean="0"/>
              <a:t>Problem is to find a complete set of such motions that the crystal in to itself. That complete set is called a space group. </a:t>
            </a:r>
          </a:p>
          <a:p>
            <a:endParaRPr lang="en-US" dirty="0" smtClean="0"/>
          </a:p>
          <a:p>
            <a:r>
              <a:rPr lang="en-US" dirty="0" smtClean="0"/>
              <a:t>It is a group because it consists of a set of operations with a natural product (performs a first rigid body motion, then another, the resultant is still a rigid body motion. )</a:t>
            </a:r>
            <a:endParaRPr lang="en-US" dirty="0"/>
          </a:p>
        </p:txBody>
      </p:sp>
      <p:sp>
        <p:nvSpPr>
          <p:cNvPr id="7" name="TextBox 6"/>
          <p:cNvSpPr txBox="1"/>
          <p:nvPr/>
        </p:nvSpPr>
        <p:spPr>
          <a:xfrm>
            <a:off x="838200" y="6172200"/>
            <a:ext cx="8177890" cy="400110"/>
          </a:xfrm>
          <a:prstGeom prst="rect">
            <a:avLst/>
          </a:prstGeom>
          <a:noFill/>
        </p:spPr>
        <p:txBody>
          <a:bodyPr wrap="none" rtlCol="0">
            <a:spAutoFit/>
          </a:bodyPr>
          <a:lstStyle/>
          <a:p>
            <a:r>
              <a:rPr lang="en-US" sz="2000" dirty="0" smtClean="0"/>
              <a:t>We will talk more about symmetries in Three-Dimensional Crystal Structures.</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57200" y="762000"/>
            <a:ext cx="7848600" cy="3693319"/>
          </a:xfrm>
          <a:prstGeom prst="rect">
            <a:avLst/>
          </a:prstGeom>
          <a:noFill/>
        </p:spPr>
        <p:txBody>
          <a:bodyPr wrap="square" rtlCol="0">
            <a:spAutoFit/>
          </a:bodyPr>
          <a:lstStyle/>
          <a:p>
            <a:r>
              <a:rPr lang="en-US" b="1" dirty="0">
                <a:latin typeface="Baskerville"/>
              </a:rPr>
              <a:t>Grading</a:t>
            </a:r>
            <a:r>
              <a:rPr lang="en-US" dirty="0">
                <a:latin typeface="Baskerville"/>
              </a:rPr>
              <a:t>:</a:t>
            </a:r>
            <a:r>
              <a:rPr lang="en-US" dirty="0" smtClean="0">
                <a:latin typeface="Baskerville"/>
              </a:rPr>
              <a:t>	Homework </a:t>
            </a:r>
            <a:r>
              <a:rPr lang="en-US" dirty="0">
                <a:latin typeface="Baskerville"/>
              </a:rPr>
              <a:t>&amp; Quizzes ---</a:t>
            </a:r>
            <a:r>
              <a:rPr lang="en-US" dirty="0" smtClean="0">
                <a:latin typeface="Baskerville"/>
              </a:rPr>
              <a:t> 30</a:t>
            </a:r>
            <a:r>
              <a:rPr lang="en-US" dirty="0">
                <a:latin typeface="Baskerville"/>
              </a:rPr>
              <a:t>%</a:t>
            </a:r>
          </a:p>
          <a:p>
            <a:r>
              <a:rPr lang="en-US" dirty="0">
                <a:latin typeface="Baskerville"/>
              </a:rPr>
              <a:t>			Exam 1 	---  20 %</a:t>
            </a:r>
          </a:p>
          <a:p>
            <a:r>
              <a:rPr lang="en-US" dirty="0">
                <a:latin typeface="Baskerville"/>
              </a:rPr>
              <a:t>			Exam	2 	--- 20 %  </a:t>
            </a:r>
          </a:p>
          <a:p>
            <a:r>
              <a:rPr lang="en-US" dirty="0">
                <a:latin typeface="Baskerville"/>
              </a:rPr>
              <a:t>			Final Exam 	---</a:t>
            </a:r>
            <a:r>
              <a:rPr lang="en-US" dirty="0" smtClean="0">
                <a:latin typeface="Baskerville"/>
              </a:rPr>
              <a:t> 30</a:t>
            </a:r>
            <a:r>
              <a:rPr lang="en-US" dirty="0">
                <a:latin typeface="Baskerville"/>
              </a:rPr>
              <a:t>%</a:t>
            </a:r>
          </a:p>
          <a:p>
            <a:r>
              <a:rPr lang="en-US" dirty="0">
                <a:latin typeface="Baskerville"/>
              </a:rPr>
              <a:t>		</a:t>
            </a:r>
            <a:r>
              <a:rPr lang="en-US" dirty="0" smtClean="0">
                <a:latin typeface="Baskerville"/>
              </a:rPr>
              <a:t>	Total</a:t>
            </a:r>
            <a:r>
              <a:rPr lang="en-US" dirty="0">
                <a:latin typeface="Baskerville"/>
              </a:rPr>
              <a:t>		= 100%</a:t>
            </a:r>
          </a:p>
          <a:p>
            <a:r>
              <a:rPr lang="en-US" dirty="0">
                <a:latin typeface="Baskerville"/>
              </a:rPr>
              <a:t> </a:t>
            </a:r>
          </a:p>
          <a:p>
            <a:r>
              <a:rPr lang="en-US" b="1" dirty="0">
                <a:latin typeface="Baskerville"/>
              </a:rPr>
              <a:t> </a:t>
            </a:r>
            <a:endParaRPr lang="en-US" dirty="0">
              <a:latin typeface="Baskerville"/>
            </a:endParaRPr>
          </a:p>
          <a:p>
            <a:r>
              <a:rPr lang="en-US" b="1" dirty="0">
                <a:latin typeface="Baskerville"/>
              </a:rPr>
              <a:t>Grade Policy:        </a:t>
            </a:r>
            <a:r>
              <a:rPr lang="en-US" b="1" dirty="0" smtClean="0">
                <a:latin typeface="Baskerville"/>
              </a:rPr>
              <a:t>  </a:t>
            </a:r>
          </a:p>
          <a:p>
            <a:r>
              <a:rPr lang="en-US" b="1" dirty="0" smtClean="0">
                <a:latin typeface="Baskerville"/>
              </a:rPr>
              <a:t>			       A </a:t>
            </a:r>
            <a:r>
              <a:rPr lang="en-US" b="1" dirty="0">
                <a:latin typeface="Baskerville"/>
              </a:rPr>
              <a:t>	85% -100% </a:t>
            </a:r>
            <a:endParaRPr lang="en-US" dirty="0">
              <a:latin typeface="Baskerville"/>
            </a:endParaRPr>
          </a:p>
          <a:p>
            <a:r>
              <a:rPr lang="en-US" b="1" dirty="0">
                <a:latin typeface="Baskerville"/>
              </a:rPr>
              <a:t>                   	      </a:t>
            </a:r>
            <a:r>
              <a:rPr lang="en-US" b="1" dirty="0" smtClean="0">
                <a:latin typeface="Baskerville"/>
              </a:rPr>
              <a:t> B</a:t>
            </a:r>
            <a:r>
              <a:rPr lang="en-US" dirty="0">
                <a:latin typeface="Baskerville"/>
              </a:rPr>
              <a:t>	75 % -    84 %</a:t>
            </a:r>
            <a:endParaRPr lang="en-US" dirty="0" smtClean="0">
              <a:latin typeface="Baskerville"/>
            </a:endParaRPr>
          </a:p>
          <a:p>
            <a:r>
              <a:rPr lang="en-US" b="1" dirty="0" smtClean="0">
                <a:latin typeface="Baskerville"/>
              </a:rPr>
              <a:t>			       C        </a:t>
            </a:r>
            <a:r>
              <a:rPr lang="en-US" dirty="0">
                <a:latin typeface="Baskerville"/>
              </a:rPr>
              <a:t>60 % -    74 %</a:t>
            </a:r>
            <a:endParaRPr lang="en-US" dirty="0" smtClean="0">
              <a:latin typeface="Baskerville"/>
            </a:endParaRPr>
          </a:p>
          <a:p>
            <a:r>
              <a:rPr lang="en-US" b="1" dirty="0" smtClean="0">
                <a:latin typeface="Baskerville"/>
              </a:rPr>
              <a:t>			       D        </a:t>
            </a:r>
            <a:r>
              <a:rPr lang="en-US" dirty="0">
                <a:latin typeface="Baskerville"/>
              </a:rPr>
              <a:t>50 % -    59.9 %</a:t>
            </a:r>
            <a:endParaRPr lang="en-US" dirty="0" smtClean="0">
              <a:latin typeface="Baskerville"/>
            </a:endParaRPr>
          </a:p>
          <a:p>
            <a:r>
              <a:rPr lang="en-US" b="1" dirty="0" smtClean="0">
                <a:latin typeface="Baskerville"/>
              </a:rPr>
              <a:t>			       F  </a:t>
            </a:r>
            <a:r>
              <a:rPr lang="en-US" b="1" dirty="0">
                <a:latin typeface="Baskerville"/>
              </a:rPr>
              <a:t>	Less Than 50%</a:t>
            </a:r>
            <a:endParaRPr lang="en-US" dirty="0">
              <a:latin typeface="Baskerville"/>
            </a:endParaRPr>
          </a:p>
          <a:p>
            <a:endParaRPr lang="en-US" dirty="0">
              <a:latin typeface="Baskerville"/>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114300"/>
            <a:ext cx="8229600" cy="590550"/>
          </a:xfrm>
        </p:spPr>
        <p:txBody>
          <a:bodyPr/>
          <a:lstStyle/>
          <a:p>
            <a:r>
              <a:rPr lang="en-US" sz="3200" b="1" dirty="0" smtClean="0">
                <a:latin typeface="Baskerville"/>
              </a:rPr>
              <a:t>Introduction</a:t>
            </a:r>
          </a:p>
        </p:txBody>
      </p:sp>
      <p:sp>
        <p:nvSpPr>
          <p:cNvPr id="5" name="Rectangle 3"/>
          <p:cNvSpPr>
            <a:spLocks noGrp="1" noChangeArrowheads="1"/>
          </p:cNvSpPr>
          <p:nvPr>
            <p:ph idx="1"/>
          </p:nvPr>
        </p:nvSpPr>
        <p:spPr>
          <a:xfrm>
            <a:off x="228600" y="1143000"/>
            <a:ext cx="8686800" cy="4389437"/>
          </a:xfrm>
        </p:spPr>
        <p:txBody>
          <a:bodyPr>
            <a:normAutofit lnSpcReduction="10000"/>
          </a:bodyPr>
          <a:lstStyle/>
          <a:p>
            <a:pPr eaLnBrk="1" hangingPunct="1"/>
            <a:r>
              <a:rPr lang="en-US" dirty="0" smtClean="0">
                <a:latin typeface="Baskerville"/>
              </a:rPr>
              <a:t>Materials  are  an essential part of all products and process.</a:t>
            </a:r>
          </a:p>
          <a:p>
            <a:pPr>
              <a:buNone/>
            </a:pPr>
            <a:endParaRPr lang="en-US" dirty="0" smtClean="0">
              <a:latin typeface="Baskerville"/>
            </a:endParaRPr>
          </a:p>
          <a:p>
            <a:pPr eaLnBrk="1" hangingPunct="1"/>
            <a:r>
              <a:rPr lang="en-US" dirty="0" smtClean="0">
                <a:latin typeface="Baskerville"/>
              </a:rPr>
              <a:t>Material science provides engineers and scientists with the knowledge required to </a:t>
            </a:r>
          </a:p>
          <a:p>
            <a:pPr lvl="2" eaLnBrk="1" hangingPunct="1"/>
            <a:r>
              <a:rPr lang="en-US" dirty="0" smtClean="0">
                <a:latin typeface="Baskerville"/>
              </a:rPr>
              <a:t>Select appropriate materials;</a:t>
            </a:r>
          </a:p>
          <a:p>
            <a:pPr lvl="2" eaLnBrk="1" hangingPunct="1"/>
            <a:r>
              <a:rPr lang="en-US" dirty="0" smtClean="0">
                <a:latin typeface="Baskerville"/>
              </a:rPr>
              <a:t>Design materials appropriate for specific applications;</a:t>
            </a:r>
          </a:p>
          <a:p>
            <a:pPr lvl="2" eaLnBrk="1" hangingPunct="1"/>
            <a:r>
              <a:rPr lang="en-US" dirty="0" smtClean="0">
                <a:latin typeface="Baskerville"/>
              </a:rPr>
              <a:t>Use materials appropriately, efficiently, and safely;</a:t>
            </a:r>
          </a:p>
          <a:p>
            <a:pPr lvl="2" eaLnBrk="1" hangingPunct="1"/>
            <a:r>
              <a:rPr lang="en-US" dirty="0" smtClean="0">
                <a:latin typeface="Baskerville"/>
              </a:rPr>
              <a:t>Dispose of these materials after their useful life.</a:t>
            </a:r>
          </a:p>
          <a:p>
            <a:pPr marL="514350" indent="-514350">
              <a:lnSpc>
                <a:spcPct val="90000"/>
              </a:lnSpc>
              <a:buNone/>
            </a:pPr>
            <a:endParaRPr lang="en-US" dirty="0" smtClean="0">
              <a:latin typeface="Baskerville"/>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04800" y="114300"/>
            <a:ext cx="8229600" cy="590550"/>
          </a:xfrm>
        </p:spPr>
        <p:txBody>
          <a:bodyPr/>
          <a:lstStyle/>
          <a:p>
            <a:r>
              <a:rPr lang="en-US" sz="3200" b="1" dirty="0" smtClean="0"/>
              <a:t>Why study structure of Materials?</a:t>
            </a:r>
          </a:p>
        </p:txBody>
      </p:sp>
      <p:sp>
        <p:nvSpPr>
          <p:cNvPr id="5" name="Rectangle 8"/>
          <p:cNvSpPr txBox="1">
            <a:spLocks/>
          </p:cNvSpPr>
          <p:nvPr/>
        </p:nvSpPr>
        <p:spPr bwMode="auto">
          <a:xfrm>
            <a:off x="304800" y="914400"/>
            <a:ext cx="8534400" cy="2332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Materials are selected for applications based on their properties</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Properties are determined by structure</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Structure can be altered by processing</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extBox 6"/>
          <p:cNvSpPr txBox="1"/>
          <p:nvPr/>
        </p:nvSpPr>
        <p:spPr>
          <a:xfrm>
            <a:off x="5410200" y="2286000"/>
            <a:ext cx="1905000" cy="369332"/>
          </a:xfrm>
          <a:prstGeom prst="rect">
            <a:avLst/>
          </a:prstGeom>
          <a:noFill/>
        </p:spPr>
        <p:txBody>
          <a:bodyPr wrap="square" rtlCol="0">
            <a:spAutoFit/>
          </a:bodyPr>
          <a:lstStyle/>
          <a:p>
            <a:endParaRPr lang="en-US" dirty="0"/>
          </a:p>
        </p:txBody>
      </p:sp>
      <p:pic>
        <p:nvPicPr>
          <p:cNvPr id="8" name="Picture 7" descr="fig_02_01"/>
          <p:cNvPicPr>
            <a:picLocks noChangeAspect="1" noChangeArrowheads="1"/>
          </p:cNvPicPr>
          <p:nvPr/>
        </p:nvPicPr>
        <p:blipFill>
          <a:blip r:embed="rId2" cstate="print"/>
          <a:srcRect/>
          <a:stretch>
            <a:fillRect/>
          </a:stretch>
        </p:blipFill>
        <p:spPr bwMode="auto">
          <a:xfrm>
            <a:off x="2819400" y="3429000"/>
            <a:ext cx="3657600" cy="31051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295400" y="162580"/>
            <a:ext cx="6400800" cy="523220"/>
          </a:xfrm>
          <a:prstGeom prst="rect">
            <a:avLst/>
          </a:prstGeom>
          <a:noFill/>
        </p:spPr>
        <p:txBody>
          <a:bodyPr wrap="square" rtlCol="0">
            <a:spAutoFit/>
          </a:bodyPr>
          <a:lstStyle/>
          <a:p>
            <a:pPr algn="ctr"/>
            <a:r>
              <a:rPr lang="en-US" sz="2800" dirty="0" smtClean="0"/>
              <a:t>Properties of Materials</a:t>
            </a:r>
            <a:endParaRPr lang="en-US" sz="2800" dirty="0"/>
          </a:p>
        </p:txBody>
      </p:sp>
      <p:pic>
        <p:nvPicPr>
          <p:cNvPr id="3" name="Picture 2" descr="Picture 20.png"/>
          <p:cNvPicPr>
            <a:picLocks noChangeAspect="1"/>
          </p:cNvPicPr>
          <p:nvPr/>
        </p:nvPicPr>
        <p:blipFill>
          <a:blip r:embed="rId2"/>
          <a:stretch>
            <a:fillRect/>
          </a:stretch>
        </p:blipFill>
        <p:spPr>
          <a:xfrm>
            <a:off x="1872291" y="1200512"/>
            <a:ext cx="2677783" cy="1905000"/>
          </a:xfrm>
          <a:prstGeom prst="rect">
            <a:avLst/>
          </a:prstGeom>
        </p:spPr>
      </p:pic>
      <p:pic>
        <p:nvPicPr>
          <p:cNvPr id="4" name="Picture 3" descr="Picture 22.png"/>
          <p:cNvPicPr>
            <a:picLocks noChangeAspect="1"/>
          </p:cNvPicPr>
          <p:nvPr/>
        </p:nvPicPr>
        <p:blipFill>
          <a:blip r:embed="rId3"/>
          <a:stretch>
            <a:fillRect/>
          </a:stretch>
        </p:blipFill>
        <p:spPr>
          <a:xfrm>
            <a:off x="4882224" y="1143000"/>
            <a:ext cx="2509176" cy="1999888"/>
          </a:xfrm>
          <a:prstGeom prst="rect">
            <a:avLst/>
          </a:prstGeom>
        </p:spPr>
      </p:pic>
      <p:pic>
        <p:nvPicPr>
          <p:cNvPr id="7" name="Picture 6" descr="Picture 23.png"/>
          <p:cNvPicPr>
            <a:picLocks noChangeAspect="1"/>
          </p:cNvPicPr>
          <p:nvPr/>
        </p:nvPicPr>
        <p:blipFill>
          <a:blip r:embed="rId4"/>
          <a:stretch>
            <a:fillRect/>
          </a:stretch>
        </p:blipFill>
        <p:spPr>
          <a:xfrm>
            <a:off x="1950916" y="3429000"/>
            <a:ext cx="2773484" cy="1886314"/>
          </a:xfrm>
          <a:prstGeom prst="rect">
            <a:avLst/>
          </a:prstGeom>
        </p:spPr>
      </p:pic>
      <p:sp>
        <p:nvSpPr>
          <p:cNvPr id="8" name="TextBox 7"/>
          <p:cNvSpPr txBox="1"/>
          <p:nvPr/>
        </p:nvSpPr>
        <p:spPr>
          <a:xfrm>
            <a:off x="533400" y="5410200"/>
            <a:ext cx="7391400" cy="646331"/>
          </a:xfrm>
          <a:prstGeom prst="rect">
            <a:avLst/>
          </a:prstGeom>
          <a:noFill/>
        </p:spPr>
        <p:txBody>
          <a:bodyPr wrap="square" rtlCol="0">
            <a:spAutoFit/>
          </a:bodyPr>
          <a:lstStyle/>
          <a:p>
            <a:r>
              <a:rPr lang="en-US" dirty="0" smtClean="0"/>
              <a:t>Same Material: Here it is Carbon. </a:t>
            </a:r>
          </a:p>
          <a:p>
            <a:r>
              <a:rPr lang="en-US" dirty="0" smtClean="0"/>
              <a:t>Different Atomic arrangements. Drastically different properties</a:t>
            </a:r>
            <a:endParaRPr lang="en-US" dirty="0"/>
          </a:p>
        </p:txBody>
      </p:sp>
      <p:pic>
        <p:nvPicPr>
          <p:cNvPr id="9" name="Picture 8"/>
          <p:cNvPicPr>
            <a:picLocks noChangeAspect="1"/>
          </p:cNvPicPr>
          <p:nvPr/>
        </p:nvPicPr>
        <p:blipFill>
          <a:blip r:embed="rId5"/>
          <a:stretch>
            <a:fillRect/>
          </a:stretch>
        </p:blipFill>
        <p:spPr>
          <a:xfrm>
            <a:off x="4953000" y="3505200"/>
            <a:ext cx="2235200" cy="1676400"/>
          </a:xfrm>
          <a:prstGeom prst="rect">
            <a:avLst/>
          </a:prstGeom>
        </p:spPr>
      </p:pic>
      <p:sp>
        <p:nvSpPr>
          <p:cNvPr id="10" name="TextBox 9"/>
          <p:cNvSpPr txBox="1"/>
          <p:nvPr/>
        </p:nvSpPr>
        <p:spPr>
          <a:xfrm>
            <a:off x="228600" y="1905000"/>
            <a:ext cx="1001822" cy="369332"/>
          </a:xfrm>
          <a:prstGeom prst="rect">
            <a:avLst/>
          </a:prstGeom>
          <a:noFill/>
        </p:spPr>
        <p:txBody>
          <a:bodyPr wrap="none" rtlCol="0">
            <a:spAutoFit/>
          </a:bodyPr>
          <a:lstStyle/>
          <a:p>
            <a:r>
              <a:rPr lang="en-US" dirty="0" smtClean="0"/>
              <a:t>Graphite</a:t>
            </a:r>
            <a:endParaRPr lang="en-US" dirty="0"/>
          </a:p>
        </p:txBody>
      </p:sp>
      <p:sp>
        <p:nvSpPr>
          <p:cNvPr id="11" name="TextBox 10"/>
          <p:cNvSpPr txBox="1"/>
          <p:nvPr/>
        </p:nvSpPr>
        <p:spPr>
          <a:xfrm>
            <a:off x="7696200" y="1905000"/>
            <a:ext cx="1038904" cy="369332"/>
          </a:xfrm>
          <a:prstGeom prst="rect">
            <a:avLst/>
          </a:prstGeom>
          <a:noFill/>
        </p:spPr>
        <p:txBody>
          <a:bodyPr wrap="none" rtlCol="0">
            <a:spAutoFit/>
          </a:bodyPr>
          <a:lstStyle/>
          <a:p>
            <a:r>
              <a:rPr lang="en-US" dirty="0" smtClean="0"/>
              <a:t>Diamond</a:t>
            </a:r>
            <a:endParaRPr lang="en-US" dirty="0"/>
          </a:p>
        </p:txBody>
      </p:sp>
      <p:sp>
        <p:nvSpPr>
          <p:cNvPr id="12" name="TextBox 11"/>
          <p:cNvSpPr txBox="1"/>
          <p:nvPr/>
        </p:nvSpPr>
        <p:spPr>
          <a:xfrm>
            <a:off x="228600" y="4191000"/>
            <a:ext cx="593018" cy="369332"/>
          </a:xfrm>
          <a:prstGeom prst="rect">
            <a:avLst/>
          </a:prstGeom>
          <a:noFill/>
        </p:spPr>
        <p:txBody>
          <a:bodyPr wrap="none" rtlCol="0">
            <a:spAutoFit/>
          </a:bodyPr>
          <a:lstStyle/>
          <a:p>
            <a:r>
              <a:rPr lang="en-US" dirty="0" smtClean="0"/>
              <a:t>Coal</a:t>
            </a:r>
            <a:endParaRPr lang="en-US" dirty="0"/>
          </a:p>
        </p:txBody>
      </p:sp>
      <p:sp>
        <p:nvSpPr>
          <p:cNvPr id="13" name="TextBox 12"/>
          <p:cNvSpPr txBox="1"/>
          <p:nvPr/>
        </p:nvSpPr>
        <p:spPr>
          <a:xfrm>
            <a:off x="7696200" y="4191000"/>
            <a:ext cx="1110137" cy="369332"/>
          </a:xfrm>
          <a:prstGeom prst="rect">
            <a:avLst/>
          </a:prstGeom>
          <a:noFill/>
        </p:spPr>
        <p:txBody>
          <a:bodyPr wrap="none" rtlCol="0">
            <a:spAutoFit/>
          </a:bodyPr>
          <a:lstStyle/>
          <a:p>
            <a:r>
              <a:rPr lang="en-US" dirty="0" smtClean="0"/>
              <a:t>Graphene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371600" y="347990"/>
            <a:ext cx="6400800" cy="523220"/>
          </a:xfrm>
          <a:prstGeom prst="rect">
            <a:avLst/>
          </a:prstGeom>
          <a:noFill/>
        </p:spPr>
        <p:txBody>
          <a:bodyPr wrap="square" rtlCol="0">
            <a:spAutoFit/>
          </a:bodyPr>
          <a:lstStyle/>
          <a:p>
            <a:pPr algn="ctr"/>
            <a:r>
              <a:rPr lang="en-US" sz="2800" dirty="0" smtClean="0"/>
              <a:t>Atomic Arrangement of Materials</a:t>
            </a:r>
            <a:endParaRPr lang="en-US" sz="2800" dirty="0"/>
          </a:p>
        </p:txBody>
      </p:sp>
      <p:sp>
        <p:nvSpPr>
          <p:cNvPr id="12" name="TextBox 11"/>
          <p:cNvSpPr txBox="1"/>
          <p:nvPr/>
        </p:nvSpPr>
        <p:spPr>
          <a:xfrm>
            <a:off x="12880" y="1206817"/>
            <a:ext cx="9131120" cy="4431983"/>
          </a:xfrm>
          <a:prstGeom prst="rect">
            <a:avLst/>
          </a:prstGeom>
          <a:noFill/>
        </p:spPr>
        <p:txBody>
          <a:bodyPr wrap="square" rtlCol="0">
            <a:spAutoFit/>
          </a:bodyPr>
          <a:lstStyle/>
          <a:p>
            <a:r>
              <a:rPr lang="en-US" sz="2400" dirty="0" smtClean="0">
                <a:solidFill>
                  <a:schemeClr val="accent2">
                    <a:lumMod val="75000"/>
                  </a:schemeClr>
                </a:solidFill>
                <a:latin typeface="Baskerville"/>
              </a:rPr>
              <a:t>Sometimes materials can be found in crystalline order. </a:t>
            </a:r>
          </a:p>
          <a:p>
            <a:r>
              <a:rPr lang="en-US" dirty="0" smtClean="0">
                <a:latin typeface="Baskerville"/>
              </a:rPr>
              <a:t>Why materials stay in a crystalline order? That is a hard question to answer.</a:t>
            </a:r>
          </a:p>
          <a:p>
            <a:r>
              <a:rPr lang="en-US" dirty="0" smtClean="0">
                <a:latin typeface="Baskerville"/>
              </a:rPr>
              <a:t>			 Why the lowest energy is crystalline? It may be due to the fact that each 			atoms would like to come to the same environment. So the environment is 			repeating to make a crystalline state. </a:t>
            </a:r>
          </a:p>
          <a:p>
            <a:r>
              <a:rPr lang="en-US" dirty="0" smtClean="0">
                <a:latin typeface="Baskerville"/>
              </a:rPr>
              <a:t>Also the arrangement depends on the way the material is made.</a:t>
            </a:r>
          </a:p>
          <a:p>
            <a:endParaRPr lang="en-US" dirty="0" smtClean="0">
              <a:latin typeface="Baskerville"/>
            </a:endParaRPr>
          </a:p>
          <a:p>
            <a:r>
              <a:rPr lang="en-US" sz="2400" dirty="0" smtClean="0">
                <a:solidFill>
                  <a:schemeClr val="accent2">
                    <a:lumMod val="75000"/>
                  </a:schemeClr>
                </a:solidFill>
                <a:latin typeface="Baskerville"/>
              </a:rPr>
              <a:t>Structures Change</a:t>
            </a:r>
            <a:r>
              <a:rPr lang="en-US" dirty="0" smtClean="0">
                <a:latin typeface="Baskerville"/>
              </a:rPr>
              <a:t>: </a:t>
            </a:r>
          </a:p>
          <a:p>
            <a:r>
              <a:rPr lang="en-US" dirty="0" smtClean="0">
                <a:latin typeface="Baskerville"/>
              </a:rPr>
              <a:t>Equilibrium structure can be a function of temperature and pressure.  Some materials change to several crystalline structures before it melts. </a:t>
            </a:r>
          </a:p>
          <a:p>
            <a:endParaRPr lang="en-US" dirty="0" smtClean="0">
              <a:latin typeface="Baskerville"/>
            </a:endParaRPr>
          </a:p>
          <a:p>
            <a:r>
              <a:rPr lang="en-US" dirty="0" smtClean="0">
                <a:latin typeface="Baskerville"/>
              </a:rPr>
              <a:t>Some materials have few types of crystalline states at a given temperature and pressure (Allotropes)</a:t>
            </a:r>
          </a:p>
          <a:p>
            <a:endParaRPr lang="en-US" dirty="0" smtClean="0">
              <a:latin typeface="Baskerville"/>
            </a:endParaRPr>
          </a:p>
          <a:p>
            <a:r>
              <a:rPr lang="en-US" dirty="0" smtClean="0">
                <a:latin typeface="Baskerville"/>
              </a:rPr>
              <a:t> </a:t>
            </a:r>
            <a:endParaRPr lang="en-US" dirty="0">
              <a:latin typeface="Baskerville"/>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cture 22.png"/>
          <p:cNvPicPr>
            <a:picLocks noChangeAspect="1"/>
          </p:cNvPicPr>
          <p:nvPr/>
        </p:nvPicPr>
        <p:blipFill>
          <a:blip r:embed="rId2"/>
          <a:stretch>
            <a:fillRect/>
          </a:stretch>
        </p:blipFill>
        <p:spPr>
          <a:xfrm>
            <a:off x="3810000" y="3962400"/>
            <a:ext cx="2869841" cy="2120635"/>
          </a:xfrm>
          <a:prstGeom prst="rect">
            <a:avLst/>
          </a:prstGeom>
        </p:spPr>
      </p:pic>
      <p:sp>
        <p:nvSpPr>
          <p:cNvPr id="5" name="TextBox 4"/>
          <p:cNvSpPr txBox="1"/>
          <p:nvPr/>
        </p:nvSpPr>
        <p:spPr>
          <a:xfrm>
            <a:off x="228600" y="1447800"/>
            <a:ext cx="8534400" cy="1938992"/>
          </a:xfrm>
          <a:prstGeom prst="rect">
            <a:avLst/>
          </a:prstGeom>
          <a:noFill/>
        </p:spPr>
        <p:txBody>
          <a:bodyPr wrap="square" rtlCol="0">
            <a:spAutoFit/>
          </a:bodyPr>
          <a:lstStyle/>
          <a:p>
            <a:r>
              <a:rPr lang="en-US" sz="2000" dirty="0" smtClean="0">
                <a:latin typeface="Baskerville"/>
                <a:cs typeface="Baskerville"/>
              </a:rPr>
              <a:t>In Nature however, materials occur in</a:t>
            </a:r>
          </a:p>
          <a:p>
            <a:r>
              <a:rPr lang="en-US" sz="2000" dirty="0" smtClean="0">
                <a:latin typeface="Baskerville"/>
                <a:cs typeface="Baskerville"/>
              </a:rPr>
              <a:t>				 crystals with defects/ impurities. </a:t>
            </a:r>
          </a:p>
          <a:p>
            <a:endParaRPr lang="en-US" sz="2000" dirty="0" smtClean="0">
              <a:latin typeface="Baskerville"/>
              <a:cs typeface="Baskerville"/>
            </a:endParaRPr>
          </a:p>
          <a:p>
            <a:r>
              <a:rPr lang="en-US" sz="2000" dirty="0" smtClean="0">
                <a:latin typeface="Baskerville"/>
                <a:cs typeface="Baskerville"/>
              </a:rPr>
              <a:t>If we learn the properties of a perfect crystals, it would be then possible to learn the properties of the same materials with defects/impurities treated as perturbations   </a:t>
            </a:r>
          </a:p>
          <a:p>
            <a:endParaRPr lang="en-US" sz="2000" dirty="0">
              <a:latin typeface="Baskerville"/>
              <a:cs typeface="Baskerville"/>
            </a:endParaRPr>
          </a:p>
        </p:txBody>
      </p:sp>
      <p:sp>
        <p:nvSpPr>
          <p:cNvPr id="6" name="TextBox 5"/>
          <p:cNvSpPr txBox="1"/>
          <p:nvPr/>
        </p:nvSpPr>
        <p:spPr>
          <a:xfrm>
            <a:off x="457200" y="609600"/>
            <a:ext cx="7162800" cy="461665"/>
          </a:xfrm>
          <a:prstGeom prst="rect">
            <a:avLst/>
          </a:prstGeom>
          <a:noFill/>
        </p:spPr>
        <p:txBody>
          <a:bodyPr wrap="square" rtlCol="0">
            <a:spAutoFit/>
          </a:bodyPr>
          <a:lstStyle/>
          <a:p>
            <a:r>
              <a:rPr lang="en-US" sz="2400" dirty="0" smtClean="0">
                <a:solidFill>
                  <a:schemeClr val="accent2">
                    <a:lumMod val="75000"/>
                  </a:schemeClr>
                </a:solidFill>
                <a:latin typeface="Baskerville"/>
              </a:rPr>
              <a:t>Sometimes materials can be found in crystalline order. </a:t>
            </a:r>
          </a:p>
          <a:p>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Picture 20.png"/>
          <p:cNvPicPr>
            <a:picLocks noChangeAspect="1"/>
          </p:cNvPicPr>
          <p:nvPr/>
        </p:nvPicPr>
        <p:blipFill>
          <a:blip r:embed="rId2"/>
          <a:stretch>
            <a:fillRect/>
          </a:stretch>
        </p:blipFill>
        <p:spPr>
          <a:xfrm>
            <a:off x="797256" y="762000"/>
            <a:ext cx="2860344" cy="2436910"/>
          </a:xfrm>
          <a:prstGeom prst="rect">
            <a:avLst/>
          </a:prstGeom>
        </p:spPr>
      </p:pic>
      <p:sp>
        <p:nvSpPr>
          <p:cNvPr id="7" name="TextBox 6"/>
          <p:cNvSpPr txBox="1"/>
          <p:nvPr/>
        </p:nvSpPr>
        <p:spPr>
          <a:xfrm>
            <a:off x="381000" y="3468468"/>
            <a:ext cx="7391400" cy="646331"/>
          </a:xfrm>
          <a:prstGeom prst="rect">
            <a:avLst/>
          </a:prstGeom>
          <a:noFill/>
        </p:spPr>
        <p:txBody>
          <a:bodyPr wrap="square" rtlCol="0">
            <a:spAutoFit/>
          </a:bodyPr>
          <a:lstStyle/>
          <a:p>
            <a:r>
              <a:rPr lang="en-US" dirty="0" smtClean="0">
                <a:latin typeface="Baskerville"/>
                <a:cs typeface="Baskerville"/>
              </a:rPr>
              <a:t>Some times, the materials come in different arrangements in the nature, Some times we make them in different arrangements, </a:t>
            </a:r>
            <a:endParaRPr lang="en-US" dirty="0">
              <a:latin typeface="Baskerville"/>
              <a:cs typeface="Baskerville"/>
            </a:endParaRPr>
          </a:p>
        </p:txBody>
      </p:sp>
      <p:sp>
        <p:nvSpPr>
          <p:cNvPr id="8" name="TextBox 7"/>
          <p:cNvSpPr txBox="1"/>
          <p:nvPr/>
        </p:nvSpPr>
        <p:spPr>
          <a:xfrm>
            <a:off x="381000" y="4182070"/>
            <a:ext cx="8001000" cy="923330"/>
          </a:xfrm>
          <a:prstGeom prst="rect">
            <a:avLst/>
          </a:prstGeom>
          <a:noFill/>
        </p:spPr>
        <p:txBody>
          <a:bodyPr wrap="square" rtlCol="0">
            <a:spAutoFit/>
          </a:bodyPr>
          <a:lstStyle/>
          <a:p>
            <a:r>
              <a:rPr lang="en-US" dirty="0" smtClean="0">
                <a:latin typeface="Baskerville"/>
                <a:cs typeface="Baskerville"/>
              </a:rPr>
              <a:t>Either way, we need to understand their properties, How do they conduct current, how much they get heated as you pass current, How strong they are? What is their reaction to light etc etc…. </a:t>
            </a:r>
            <a:endParaRPr lang="en-US" dirty="0">
              <a:latin typeface="Baskerville"/>
              <a:cs typeface="Baskerville"/>
            </a:endParaRPr>
          </a:p>
        </p:txBody>
      </p:sp>
      <p:sp>
        <p:nvSpPr>
          <p:cNvPr id="9" name="TextBox 8"/>
          <p:cNvSpPr txBox="1"/>
          <p:nvPr/>
        </p:nvSpPr>
        <p:spPr>
          <a:xfrm>
            <a:off x="381000" y="5618202"/>
            <a:ext cx="6728788" cy="369332"/>
          </a:xfrm>
          <a:prstGeom prst="rect">
            <a:avLst/>
          </a:prstGeom>
          <a:noFill/>
        </p:spPr>
        <p:txBody>
          <a:bodyPr wrap="none" rtlCol="0">
            <a:spAutoFit/>
          </a:bodyPr>
          <a:lstStyle/>
          <a:p>
            <a:r>
              <a:rPr lang="en-US" b="1" dirty="0" smtClean="0">
                <a:solidFill>
                  <a:schemeClr val="accent2">
                    <a:lumMod val="75000"/>
                  </a:schemeClr>
                </a:solidFill>
                <a:latin typeface="Baskerville"/>
                <a:cs typeface="Baskerville"/>
              </a:rPr>
              <a:t>Mainly,</a:t>
            </a:r>
            <a:r>
              <a:rPr lang="en-US" b="1" dirty="0" smtClean="0">
                <a:solidFill>
                  <a:schemeClr val="accent2">
                    <a:lumMod val="75000"/>
                  </a:schemeClr>
                </a:solidFill>
                <a:latin typeface="Baskerville"/>
                <a:cs typeface="Baskerville"/>
              </a:rPr>
              <a:t> how </a:t>
            </a:r>
            <a:r>
              <a:rPr lang="en-US" b="1" dirty="0" smtClean="0">
                <a:solidFill>
                  <a:schemeClr val="accent2">
                    <a:lumMod val="75000"/>
                  </a:schemeClr>
                </a:solidFill>
                <a:latin typeface="Baskerville"/>
                <a:cs typeface="Baskerville"/>
              </a:rPr>
              <a:t>can we use these creatures to improve our lives</a:t>
            </a:r>
            <a:endParaRPr lang="en-US" b="1" dirty="0">
              <a:solidFill>
                <a:schemeClr val="accent2">
                  <a:lumMod val="75000"/>
                </a:schemeClr>
              </a:solidFill>
              <a:latin typeface="Baskerville"/>
              <a:cs typeface="Baskerville"/>
            </a:endParaRPr>
          </a:p>
        </p:txBody>
      </p:sp>
      <p:pic>
        <p:nvPicPr>
          <p:cNvPr id="13" name="Picture 12" descr="Picture 25.png"/>
          <p:cNvPicPr>
            <a:picLocks noChangeAspect="1"/>
          </p:cNvPicPr>
          <p:nvPr/>
        </p:nvPicPr>
        <p:blipFill>
          <a:blip r:embed="rId3"/>
          <a:stretch>
            <a:fillRect/>
          </a:stretch>
        </p:blipFill>
        <p:spPr>
          <a:xfrm>
            <a:off x="4858207" y="762000"/>
            <a:ext cx="2914193" cy="2513110"/>
          </a:xfrm>
          <a:prstGeom prst="rect">
            <a:avLst/>
          </a:prstGeom>
        </p:spPr>
      </p:pic>
      <p:sp>
        <p:nvSpPr>
          <p:cNvPr id="11" name="TextBox 10"/>
          <p:cNvSpPr txBox="1"/>
          <p:nvPr/>
        </p:nvSpPr>
        <p:spPr>
          <a:xfrm>
            <a:off x="1371600" y="86380"/>
            <a:ext cx="6400800" cy="523220"/>
          </a:xfrm>
          <a:prstGeom prst="rect">
            <a:avLst/>
          </a:prstGeom>
          <a:noFill/>
        </p:spPr>
        <p:txBody>
          <a:bodyPr wrap="square" rtlCol="0">
            <a:spAutoFit/>
          </a:bodyPr>
          <a:lstStyle/>
          <a:p>
            <a:pPr algn="ctr"/>
            <a:r>
              <a:rPr lang="en-US" sz="2800" dirty="0" smtClean="0"/>
              <a:t>Atomic Arrangement of Materials</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4690</TotalTime>
  <Words>1418</Words>
  <Application>Microsoft Macintosh PowerPoint</Application>
  <PresentationFormat>On-screen Show (4:3)</PresentationFormat>
  <Paragraphs>164</Paragraphs>
  <Slides>27</Slides>
  <Notes>0</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Introduction</vt:lpstr>
      <vt:lpstr>Why study structure of Materials?</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North Carolina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Thushari Jayasekera</dc:creator>
  <cp:lastModifiedBy>Thushari Jayasekera</cp:lastModifiedBy>
  <cp:revision>278</cp:revision>
  <dcterms:created xsi:type="dcterms:W3CDTF">2013-01-13T18:59:22Z</dcterms:created>
  <dcterms:modified xsi:type="dcterms:W3CDTF">2013-01-15T14:54:39Z</dcterms:modified>
</cp:coreProperties>
</file>