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5.bin" ContentType="application/vnd.openxmlformats-officedocument.oleObject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63" r:id="rId2"/>
    <p:sldId id="279" r:id="rId3"/>
    <p:sldId id="280" r:id="rId4"/>
    <p:sldId id="264" r:id="rId5"/>
    <p:sldId id="266" r:id="rId6"/>
    <p:sldId id="265" r:id="rId7"/>
    <p:sldId id="268" r:id="rId8"/>
    <p:sldId id="269" r:id="rId9"/>
    <p:sldId id="27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56" r:id="rId19"/>
    <p:sldId id="257" r:id="rId20"/>
    <p:sldId id="258" r:id="rId21"/>
    <p:sldId id="259" r:id="rId22"/>
    <p:sldId id="260" r:id="rId23"/>
    <p:sldId id="271" r:id="rId24"/>
    <p:sldId id="273" r:id="rId25"/>
    <p:sldId id="261" r:id="rId26"/>
    <p:sldId id="262" r:id="rId27"/>
    <p:sldId id="274" r:id="rId28"/>
    <p:sldId id="275" r:id="rId29"/>
    <p:sldId id="276" r:id="rId30"/>
    <p:sldId id="277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E8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4.pict"/><Relationship Id="rId1" Type="http://schemas.openxmlformats.org/officeDocument/2006/relationships/image" Target="../media/image1.pict"/><Relationship Id="rId2" Type="http://schemas.openxmlformats.org/officeDocument/2006/relationships/image" Target="../media/image2.pict"/><Relationship Id="rId3" Type="http://schemas.openxmlformats.org/officeDocument/2006/relationships/image" Target="../media/image3.pict"/><Relationship Id="rId5" Type="http://schemas.openxmlformats.org/officeDocument/2006/relationships/image" Target="../media/image5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310F-646A-F740-ADB1-8BDDF7DBA5D6}" type="datetimeFigureOut">
              <a:rPr lang="en-US" smtClean="0"/>
              <a:pPr/>
              <a:t>1/15/13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2BE0-C1D4-5E49-BD3C-B2A908C0BD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310F-646A-F740-ADB1-8BDDF7DBA5D6}" type="datetimeFigureOut">
              <a:rPr lang="en-US" smtClean="0"/>
              <a:pPr/>
              <a:t>1/15/13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2BE0-C1D4-5E49-BD3C-B2A908C0BD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310F-646A-F740-ADB1-8BDDF7DBA5D6}" type="datetimeFigureOut">
              <a:rPr lang="en-US" smtClean="0"/>
              <a:pPr/>
              <a:t>1/15/13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2BE0-C1D4-5E49-BD3C-B2A908C0BD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310F-646A-F740-ADB1-8BDDF7DBA5D6}" type="datetimeFigureOut">
              <a:rPr lang="en-US" smtClean="0"/>
              <a:pPr/>
              <a:t>1/15/13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2BE0-C1D4-5E49-BD3C-B2A908C0BD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310F-646A-F740-ADB1-8BDDF7DBA5D6}" type="datetimeFigureOut">
              <a:rPr lang="en-US" smtClean="0"/>
              <a:pPr/>
              <a:t>1/15/13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2BE0-C1D4-5E49-BD3C-B2A908C0BD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310F-646A-F740-ADB1-8BDDF7DBA5D6}" type="datetimeFigureOut">
              <a:rPr lang="en-US" smtClean="0"/>
              <a:pPr/>
              <a:t>1/15/13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2BE0-C1D4-5E49-BD3C-B2A908C0BD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310F-646A-F740-ADB1-8BDDF7DBA5D6}" type="datetimeFigureOut">
              <a:rPr lang="en-US" smtClean="0"/>
              <a:pPr/>
              <a:t>1/15/13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2BE0-C1D4-5E49-BD3C-B2A908C0BD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310F-646A-F740-ADB1-8BDDF7DBA5D6}" type="datetimeFigureOut">
              <a:rPr lang="en-US" smtClean="0"/>
              <a:pPr/>
              <a:t>1/15/13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2BE0-C1D4-5E49-BD3C-B2A908C0BD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310F-646A-F740-ADB1-8BDDF7DBA5D6}" type="datetimeFigureOut">
              <a:rPr lang="en-US" smtClean="0"/>
              <a:pPr/>
              <a:t>1/15/13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2BE0-C1D4-5E49-BD3C-B2A908C0BD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310F-646A-F740-ADB1-8BDDF7DBA5D6}" type="datetimeFigureOut">
              <a:rPr lang="en-US" smtClean="0"/>
              <a:pPr/>
              <a:t>1/15/13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2BE0-C1D4-5E49-BD3C-B2A908C0BD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310F-646A-F740-ADB1-8BDDF7DBA5D6}" type="datetimeFigureOut">
              <a:rPr lang="en-US" smtClean="0"/>
              <a:pPr/>
              <a:t>1/15/13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2BE0-C1D4-5E49-BD3C-B2A908C0BD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E310F-646A-F740-ADB1-8BDDF7DBA5D6}" type="datetimeFigureOut">
              <a:rPr lang="en-US" smtClean="0"/>
              <a:pPr/>
              <a:t>1/15/13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22BE0-C1D4-5E49-BD3C-B2A908C0BD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.bin"/><Relationship Id="rId4" Type="http://schemas.openxmlformats.org/officeDocument/2006/relationships/image" Target="../media/image7.png"/><Relationship Id="rId10" Type="http://schemas.openxmlformats.org/officeDocument/2006/relationships/oleObject" Target="../embeddings/Microsoft_Equation3.bin"/><Relationship Id="rId5" Type="http://schemas.openxmlformats.org/officeDocument/2006/relationships/image" Target="../media/image8.png"/><Relationship Id="rId7" Type="http://schemas.openxmlformats.org/officeDocument/2006/relationships/image" Target="../media/image10.png"/><Relationship Id="rId11" Type="http://schemas.openxmlformats.org/officeDocument/2006/relationships/oleObject" Target="../embeddings/Microsoft_Equation4.bin"/><Relationship Id="rId12" Type="http://schemas.openxmlformats.org/officeDocument/2006/relationships/oleObject" Target="../embeddings/Microsoft_Equation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9" Type="http://schemas.openxmlformats.org/officeDocument/2006/relationships/oleObject" Target="../embeddings/Microsoft_Equation2.bin"/><Relationship Id="rId3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6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1.png"/><Relationship Id="rId4" Type="http://schemas.openxmlformats.org/officeDocument/2006/relationships/image" Target="../media/image21.png"/><Relationship Id="rId7" Type="http://schemas.openxmlformats.org/officeDocument/2006/relationships/image" Target="../media/image24.png"/><Relationship Id="rId11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0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9" Type="http://schemas.openxmlformats.org/officeDocument/2006/relationships/image" Target="../media/image26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5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317212"/>
            <a:ext cx="34583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Refresh: 2D Lattices</a:t>
            </a:r>
            <a:endParaRPr lang="en-US" sz="3200" dirty="0"/>
          </a:p>
        </p:txBody>
      </p:sp>
      <p:pic>
        <p:nvPicPr>
          <p:cNvPr id="5" name="Picture 4" descr="Picture 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29" y="1284971"/>
            <a:ext cx="1892571" cy="1915429"/>
          </a:xfrm>
          <a:prstGeom prst="rect">
            <a:avLst/>
          </a:prstGeom>
        </p:spPr>
      </p:pic>
      <p:pic>
        <p:nvPicPr>
          <p:cNvPr id="6" name="Picture 5" descr="Picture 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086" y="1250657"/>
            <a:ext cx="1669714" cy="1721143"/>
          </a:xfrm>
          <a:prstGeom prst="rect">
            <a:avLst/>
          </a:prstGeom>
        </p:spPr>
      </p:pic>
      <p:pic>
        <p:nvPicPr>
          <p:cNvPr id="7" name="Picture 6" descr="Picture 3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800" y="2214600"/>
            <a:ext cx="2048000" cy="1824000"/>
          </a:xfrm>
          <a:prstGeom prst="rect">
            <a:avLst/>
          </a:prstGeom>
        </p:spPr>
      </p:pic>
      <p:pic>
        <p:nvPicPr>
          <p:cNvPr id="8" name="Picture 7" descr="Picture 3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29" y="4845600"/>
            <a:ext cx="2281905" cy="1645714"/>
          </a:xfrm>
          <a:prstGeom prst="rect">
            <a:avLst/>
          </a:prstGeom>
        </p:spPr>
      </p:pic>
      <p:pic>
        <p:nvPicPr>
          <p:cNvPr id="9" name="Picture 8" descr="Picture 3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181" y="4921800"/>
            <a:ext cx="1854619" cy="147900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127677" y="203200"/>
          <a:ext cx="1082123" cy="939800"/>
        </p:xfrm>
        <a:graphic>
          <a:graphicData uri="http://schemas.openxmlformats.org/presentationml/2006/ole">
            <p:oleObj spid="_x0000_s14338" name="Equation" r:id="rId8" imgW="520700" imgH="508000" progId="Equation.3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6842125" y="203200"/>
          <a:ext cx="1082675" cy="939800"/>
        </p:xfrm>
        <a:graphic>
          <a:graphicData uri="http://schemas.openxmlformats.org/presentationml/2006/ole">
            <p:oleObj spid="_x0000_s14339" name="Equation" r:id="rId9" imgW="520700" imgH="508000" progId="Equation.3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4302125" y="1120000"/>
          <a:ext cx="1136650" cy="939800"/>
        </p:xfrm>
        <a:graphic>
          <a:graphicData uri="http://schemas.openxmlformats.org/presentationml/2006/ole">
            <p:oleObj spid="_x0000_s14340" name="Equation" r:id="rId10" imgW="546100" imgH="508000" progId="Equation.3">
              <p:embed/>
            </p:oleObj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431925" y="3784600"/>
          <a:ext cx="1082675" cy="939800"/>
        </p:xfrm>
        <a:graphic>
          <a:graphicData uri="http://schemas.openxmlformats.org/presentationml/2006/ole">
            <p:oleObj spid="_x0000_s14341" name="Equation" r:id="rId11" imgW="520700" imgH="508000" progId="Equation.3">
              <p:embed/>
            </p:oleObj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6636086" y="3905800"/>
          <a:ext cx="1082675" cy="939800"/>
        </p:xfrm>
        <a:graphic>
          <a:graphicData uri="http://schemas.openxmlformats.org/presentationml/2006/ole">
            <p:oleObj spid="_x0000_s14342" name="Equation" r:id="rId12" imgW="520700" imgH="508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25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can think of it as this: </a:t>
            </a:r>
            <a:endParaRPr lang="en-US" dirty="0"/>
          </a:p>
        </p:txBody>
      </p:sp>
      <p:pic>
        <p:nvPicPr>
          <p:cNvPr id="5" name="Picture 4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35" y="873378"/>
            <a:ext cx="7975365" cy="5070222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1219200" y="52578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286000" y="52578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429000" y="52578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924800" y="52578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781800" y="52578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715000" y="52578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572000" y="52578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219200" y="13716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6000" y="13716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29000" y="13716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924800" y="13716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781800" y="13716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715000" y="13716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572000" y="13716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752600" y="42672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819400" y="42672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962400" y="42672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458200" y="42672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315200" y="42672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248400" y="42672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105400" y="42672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219200" y="33528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286000" y="33528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429000" y="33528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924800" y="33528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81800" y="33528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715000" y="33528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572000" y="33528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752600" y="23622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819400" y="23622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962400" y="23622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458200" y="23622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315200" y="23622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48400" y="23622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105400" y="23622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85800" y="23622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09600" y="42672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981200" y="6139934"/>
            <a:ext cx="649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forms a hexagonal </a:t>
            </a:r>
            <a:r>
              <a:rPr lang="en-US" dirty="0" err="1" smtClean="0"/>
              <a:t>Bravais</a:t>
            </a:r>
            <a:r>
              <a:rPr lang="en-US" dirty="0" smtClean="0"/>
              <a:t> Lattice (or Hexagonal Primitive Lattice)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806" y="196334"/>
            <a:ext cx="201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Lattice with a Basis: </a:t>
            </a:r>
            <a:endParaRPr lang="en-US" dirty="0"/>
          </a:p>
        </p:txBody>
      </p:sp>
      <p:pic>
        <p:nvPicPr>
          <p:cNvPr id="5" name="Picture 4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35" y="873378"/>
            <a:ext cx="7975365" cy="507022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1752600" y="1752600"/>
            <a:ext cx="264372" cy="838200"/>
            <a:chOff x="1752600" y="1752600"/>
            <a:chExt cx="264372" cy="838200"/>
          </a:xfrm>
        </p:grpSpPr>
        <p:sp>
          <p:nvSpPr>
            <p:cNvPr id="34" name="Oval 33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788372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440314" y="1752600"/>
            <a:ext cx="246486" cy="838200"/>
            <a:chOff x="1752600" y="1752600"/>
            <a:chExt cx="246486" cy="838200"/>
          </a:xfrm>
        </p:grpSpPr>
        <p:sp>
          <p:nvSpPr>
            <p:cNvPr id="85" name="Oval 84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770486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315200" y="1752600"/>
            <a:ext cx="228600" cy="838200"/>
            <a:chOff x="1752600" y="1752600"/>
            <a:chExt cx="228600" cy="838200"/>
          </a:xfrm>
        </p:grpSpPr>
        <p:sp>
          <p:nvSpPr>
            <p:cNvPr id="88" name="Oval 87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248400" y="1752600"/>
            <a:ext cx="228600" cy="838200"/>
            <a:chOff x="1752600" y="1752600"/>
            <a:chExt cx="228600" cy="838200"/>
          </a:xfrm>
        </p:grpSpPr>
        <p:sp>
          <p:nvSpPr>
            <p:cNvPr id="91" name="Oval 90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105400" y="1752600"/>
            <a:ext cx="228600" cy="838200"/>
            <a:chOff x="1752600" y="1752600"/>
            <a:chExt cx="228600" cy="838200"/>
          </a:xfrm>
        </p:grpSpPr>
        <p:sp>
          <p:nvSpPr>
            <p:cNvPr id="94" name="Oval 93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962400" y="1752600"/>
            <a:ext cx="228600" cy="838200"/>
            <a:chOff x="1752600" y="1752600"/>
            <a:chExt cx="228600" cy="838200"/>
          </a:xfrm>
        </p:grpSpPr>
        <p:sp>
          <p:nvSpPr>
            <p:cNvPr id="97" name="Oval 96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895600" y="1752600"/>
            <a:ext cx="228600" cy="838200"/>
            <a:chOff x="1752600" y="1752600"/>
            <a:chExt cx="228600" cy="838200"/>
          </a:xfrm>
        </p:grpSpPr>
        <p:sp>
          <p:nvSpPr>
            <p:cNvPr id="100" name="Oval 99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219200" y="2743200"/>
            <a:ext cx="264372" cy="838200"/>
            <a:chOff x="1752600" y="1752600"/>
            <a:chExt cx="264372" cy="838200"/>
          </a:xfrm>
        </p:grpSpPr>
        <p:sp>
          <p:nvSpPr>
            <p:cNvPr id="103" name="Oval 102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788372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906914" y="2743200"/>
            <a:ext cx="246486" cy="838200"/>
            <a:chOff x="1752600" y="1752600"/>
            <a:chExt cx="246486" cy="838200"/>
          </a:xfrm>
        </p:grpSpPr>
        <p:sp>
          <p:nvSpPr>
            <p:cNvPr id="106" name="Oval 105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1770486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781800" y="2743200"/>
            <a:ext cx="228600" cy="838200"/>
            <a:chOff x="1752600" y="1752600"/>
            <a:chExt cx="228600" cy="838200"/>
          </a:xfrm>
        </p:grpSpPr>
        <p:sp>
          <p:nvSpPr>
            <p:cNvPr id="109" name="Oval 108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715000" y="2743200"/>
            <a:ext cx="228600" cy="838200"/>
            <a:chOff x="1752600" y="1752600"/>
            <a:chExt cx="228600" cy="838200"/>
          </a:xfrm>
        </p:grpSpPr>
        <p:sp>
          <p:nvSpPr>
            <p:cNvPr id="112" name="Oval 111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572000" y="2743200"/>
            <a:ext cx="228600" cy="838200"/>
            <a:chOff x="1752600" y="1752600"/>
            <a:chExt cx="228600" cy="838200"/>
          </a:xfrm>
        </p:grpSpPr>
        <p:sp>
          <p:nvSpPr>
            <p:cNvPr id="115" name="Oval 114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429000" y="2743200"/>
            <a:ext cx="228600" cy="838200"/>
            <a:chOff x="1752600" y="1752600"/>
            <a:chExt cx="228600" cy="838200"/>
          </a:xfrm>
        </p:grpSpPr>
        <p:sp>
          <p:nvSpPr>
            <p:cNvPr id="118" name="Oval 117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362200" y="2743200"/>
            <a:ext cx="228600" cy="838200"/>
            <a:chOff x="1752600" y="1752600"/>
            <a:chExt cx="228600" cy="838200"/>
          </a:xfrm>
        </p:grpSpPr>
        <p:sp>
          <p:nvSpPr>
            <p:cNvPr id="121" name="Oval 120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219200" y="4648200"/>
            <a:ext cx="264372" cy="838200"/>
            <a:chOff x="1752600" y="1752600"/>
            <a:chExt cx="264372" cy="838200"/>
          </a:xfrm>
        </p:grpSpPr>
        <p:sp>
          <p:nvSpPr>
            <p:cNvPr id="124" name="Oval 123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788372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906914" y="4648200"/>
            <a:ext cx="246486" cy="838200"/>
            <a:chOff x="1752600" y="1752600"/>
            <a:chExt cx="246486" cy="838200"/>
          </a:xfrm>
        </p:grpSpPr>
        <p:sp>
          <p:nvSpPr>
            <p:cNvPr id="127" name="Oval 126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770486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781800" y="4648200"/>
            <a:ext cx="228600" cy="838200"/>
            <a:chOff x="1752600" y="1752600"/>
            <a:chExt cx="228600" cy="838200"/>
          </a:xfrm>
        </p:grpSpPr>
        <p:sp>
          <p:nvSpPr>
            <p:cNvPr id="130" name="Oval 129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715000" y="4648200"/>
            <a:ext cx="228600" cy="838200"/>
            <a:chOff x="1752600" y="1752600"/>
            <a:chExt cx="228600" cy="838200"/>
          </a:xfrm>
        </p:grpSpPr>
        <p:sp>
          <p:nvSpPr>
            <p:cNvPr id="133" name="Oval 132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572000" y="4648200"/>
            <a:ext cx="228600" cy="838200"/>
            <a:chOff x="1752600" y="1752600"/>
            <a:chExt cx="228600" cy="838200"/>
          </a:xfrm>
        </p:grpSpPr>
        <p:sp>
          <p:nvSpPr>
            <p:cNvPr id="136" name="Oval 135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429000" y="4648200"/>
            <a:ext cx="228600" cy="838200"/>
            <a:chOff x="1752600" y="1752600"/>
            <a:chExt cx="228600" cy="838200"/>
          </a:xfrm>
        </p:grpSpPr>
        <p:sp>
          <p:nvSpPr>
            <p:cNvPr id="139" name="Oval 138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62200" y="4648200"/>
            <a:ext cx="228600" cy="838200"/>
            <a:chOff x="1752600" y="1752600"/>
            <a:chExt cx="228600" cy="838200"/>
          </a:xfrm>
        </p:grpSpPr>
        <p:sp>
          <p:nvSpPr>
            <p:cNvPr id="142" name="Oval 141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752600" y="3657600"/>
            <a:ext cx="264372" cy="838200"/>
            <a:chOff x="1752600" y="1752600"/>
            <a:chExt cx="264372" cy="838200"/>
          </a:xfrm>
        </p:grpSpPr>
        <p:sp>
          <p:nvSpPr>
            <p:cNvPr id="145" name="Oval 144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1788372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8440314" y="3657600"/>
            <a:ext cx="246486" cy="838200"/>
            <a:chOff x="1752600" y="1752600"/>
            <a:chExt cx="246486" cy="838200"/>
          </a:xfrm>
        </p:grpSpPr>
        <p:sp>
          <p:nvSpPr>
            <p:cNvPr id="148" name="Oval 147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1770486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315200" y="3657600"/>
            <a:ext cx="228600" cy="838200"/>
            <a:chOff x="1752600" y="1752600"/>
            <a:chExt cx="228600" cy="838200"/>
          </a:xfrm>
        </p:grpSpPr>
        <p:sp>
          <p:nvSpPr>
            <p:cNvPr id="151" name="Oval 150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248400" y="3657600"/>
            <a:ext cx="228600" cy="838200"/>
            <a:chOff x="1752600" y="1752600"/>
            <a:chExt cx="228600" cy="838200"/>
          </a:xfrm>
        </p:grpSpPr>
        <p:sp>
          <p:nvSpPr>
            <p:cNvPr id="154" name="Oval 153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105400" y="3657600"/>
            <a:ext cx="228600" cy="838200"/>
            <a:chOff x="1752600" y="1752600"/>
            <a:chExt cx="228600" cy="838200"/>
          </a:xfrm>
        </p:grpSpPr>
        <p:sp>
          <p:nvSpPr>
            <p:cNvPr id="157" name="Oval 156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3962400" y="3657600"/>
            <a:ext cx="228600" cy="838200"/>
            <a:chOff x="1752600" y="1752600"/>
            <a:chExt cx="228600" cy="838200"/>
          </a:xfrm>
        </p:grpSpPr>
        <p:sp>
          <p:nvSpPr>
            <p:cNvPr id="160" name="Oval 159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2895600" y="3657600"/>
            <a:ext cx="228600" cy="838200"/>
            <a:chOff x="1752600" y="1752600"/>
            <a:chExt cx="228600" cy="838200"/>
          </a:xfrm>
        </p:grpSpPr>
        <p:sp>
          <p:nvSpPr>
            <p:cNvPr id="163" name="Oval 162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219200" y="762000"/>
            <a:ext cx="264372" cy="838200"/>
            <a:chOff x="1752600" y="1752600"/>
            <a:chExt cx="264372" cy="838200"/>
          </a:xfrm>
        </p:grpSpPr>
        <p:sp>
          <p:nvSpPr>
            <p:cNvPr id="166" name="Oval 165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1788372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7906914" y="762000"/>
            <a:ext cx="246486" cy="838200"/>
            <a:chOff x="1752600" y="1752600"/>
            <a:chExt cx="246486" cy="838200"/>
          </a:xfrm>
        </p:grpSpPr>
        <p:sp>
          <p:nvSpPr>
            <p:cNvPr id="169" name="Oval 168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1770486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6781800" y="762000"/>
            <a:ext cx="228600" cy="838200"/>
            <a:chOff x="1752600" y="1752600"/>
            <a:chExt cx="228600" cy="838200"/>
          </a:xfrm>
        </p:grpSpPr>
        <p:sp>
          <p:nvSpPr>
            <p:cNvPr id="172" name="Oval 171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715000" y="762000"/>
            <a:ext cx="228600" cy="838200"/>
            <a:chOff x="1752600" y="1752600"/>
            <a:chExt cx="228600" cy="838200"/>
          </a:xfrm>
        </p:grpSpPr>
        <p:sp>
          <p:nvSpPr>
            <p:cNvPr id="175" name="Oval 174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4572000" y="762000"/>
            <a:ext cx="228600" cy="838200"/>
            <a:chOff x="1752600" y="1752600"/>
            <a:chExt cx="228600" cy="838200"/>
          </a:xfrm>
        </p:grpSpPr>
        <p:sp>
          <p:nvSpPr>
            <p:cNvPr id="178" name="Oval 177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3429000" y="762000"/>
            <a:ext cx="228600" cy="838200"/>
            <a:chOff x="1752600" y="1752600"/>
            <a:chExt cx="228600" cy="838200"/>
          </a:xfrm>
        </p:grpSpPr>
        <p:sp>
          <p:nvSpPr>
            <p:cNvPr id="181" name="Oval 180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2362200" y="762000"/>
            <a:ext cx="228600" cy="838200"/>
            <a:chOff x="1752600" y="1752600"/>
            <a:chExt cx="228600" cy="838200"/>
          </a:xfrm>
        </p:grpSpPr>
        <p:sp>
          <p:nvSpPr>
            <p:cNvPr id="184" name="Oval 183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609600" y="1752600"/>
            <a:ext cx="264372" cy="838200"/>
            <a:chOff x="1752600" y="1752600"/>
            <a:chExt cx="264372" cy="838200"/>
          </a:xfrm>
        </p:grpSpPr>
        <p:sp>
          <p:nvSpPr>
            <p:cNvPr id="187" name="Oval 186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1788372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685800" y="3657600"/>
            <a:ext cx="264372" cy="838200"/>
            <a:chOff x="1752600" y="1752600"/>
            <a:chExt cx="264372" cy="838200"/>
          </a:xfrm>
        </p:grpSpPr>
        <p:sp>
          <p:nvSpPr>
            <p:cNvPr id="190" name="Oval 189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1788372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2529172" y="6096000"/>
            <a:ext cx="53956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It forms the honey comb lattice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35" y="381000"/>
            <a:ext cx="7975365" cy="507022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52600" y="1260222"/>
            <a:ext cx="264372" cy="838200"/>
            <a:chOff x="1752600" y="1752600"/>
            <a:chExt cx="264372" cy="838200"/>
          </a:xfrm>
        </p:grpSpPr>
        <p:sp>
          <p:nvSpPr>
            <p:cNvPr id="6" name="Oval 5"/>
            <p:cNvSpPr/>
            <p:nvPr/>
          </p:nvSpPr>
          <p:spPr>
            <a:xfrm>
              <a:off x="1752600" y="23622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788372" y="1752600"/>
              <a:ext cx="228600" cy="228600"/>
            </a:xfrm>
            <a:prstGeom prst="ellipse">
              <a:avLst/>
            </a:prstGeom>
            <a:solidFill>
              <a:srgbClr val="FF0000">
                <a:alpha val="8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1323533" y="1010255"/>
            <a:ext cx="1663358" cy="965979"/>
          </a:xfrm>
          <a:custGeom>
            <a:avLst/>
            <a:gdLst>
              <a:gd name="connsiteX0" fmla="*/ 0 w 1663358"/>
              <a:gd name="connsiteY0" fmla="*/ 0 h 965979"/>
              <a:gd name="connsiteX1" fmla="*/ 1108905 w 1663358"/>
              <a:gd name="connsiteY1" fmla="*/ 17889 h 965979"/>
              <a:gd name="connsiteX2" fmla="*/ 1663358 w 1663358"/>
              <a:gd name="connsiteY2" fmla="*/ 965979 h 965979"/>
              <a:gd name="connsiteX3" fmla="*/ 536567 w 1663358"/>
              <a:gd name="connsiteY3" fmla="*/ 965979 h 965979"/>
              <a:gd name="connsiteX4" fmla="*/ 0 w 1663358"/>
              <a:gd name="connsiteY4" fmla="*/ 53666 h 96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358" h="965979">
                <a:moveTo>
                  <a:pt x="0" y="0"/>
                </a:moveTo>
                <a:lnTo>
                  <a:pt x="1108905" y="17889"/>
                </a:lnTo>
                <a:lnTo>
                  <a:pt x="1663358" y="965979"/>
                </a:lnTo>
                <a:lnTo>
                  <a:pt x="536567" y="965979"/>
                </a:lnTo>
                <a:lnTo>
                  <a:pt x="0" y="53666"/>
                </a:lnTo>
              </a:path>
            </a:pathLst>
          </a:custGeom>
          <a:solidFill>
            <a:srgbClr val="00E802">
              <a:alpha val="28000"/>
            </a:srgbClr>
          </a:solidFill>
          <a:ln>
            <a:solidFill>
              <a:srgbClr val="00E802">
                <a:alpha val="73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391" y="5694402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Unit cell with two-atomic basis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7528" y="6139934"/>
            <a:ext cx="816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Again this is not unique, We could select this unit cell with the basis in different ways.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35" y="873378"/>
            <a:ext cx="7975365" cy="507022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62400" y="17526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0" y="13716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581400" y="1493244"/>
            <a:ext cx="1663358" cy="965979"/>
          </a:xfrm>
          <a:custGeom>
            <a:avLst/>
            <a:gdLst>
              <a:gd name="connsiteX0" fmla="*/ 0 w 1663358"/>
              <a:gd name="connsiteY0" fmla="*/ 0 h 965979"/>
              <a:gd name="connsiteX1" fmla="*/ 1108905 w 1663358"/>
              <a:gd name="connsiteY1" fmla="*/ 17889 h 965979"/>
              <a:gd name="connsiteX2" fmla="*/ 1663358 w 1663358"/>
              <a:gd name="connsiteY2" fmla="*/ 965979 h 965979"/>
              <a:gd name="connsiteX3" fmla="*/ 536567 w 1663358"/>
              <a:gd name="connsiteY3" fmla="*/ 965979 h 965979"/>
              <a:gd name="connsiteX4" fmla="*/ 0 w 1663358"/>
              <a:gd name="connsiteY4" fmla="*/ 53666 h 96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358" h="965979">
                <a:moveTo>
                  <a:pt x="0" y="0"/>
                </a:moveTo>
                <a:lnTo>
                  <a:pt x="1108905" y="17889"/>
                </a:lnTo>
                <a:lnTo>
                  <a:pt x="1663358" y="965979"/>
                </a:lnTo>
                <a:lnTo>
                  <a:pt x="536567" y="965979"/>
                </a:lnTo>
                <a:lnTo>
                  <a:pt x="0" y="53666"/>
                </a:lnTo>
              </a:path>
            </a:pathLst>
          </a:custGeom>
          <a:solidFill>
            <a:srgbClr val="00E802">
              <a:alpha val="28000"/>
            </a:srgbClr>
          </a:solidFill>
          <a:ln>
            <a:solidFill>
              <a:srgbClr val="00E802">
                <a:alpha val="73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35" y="873378"/>
            <a:ext cx="7975365" cy="507022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362200" y="27432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28800" y="2362200"/>
            <a:ext cx="228600" cy="228600"/>
          </a:xfrm>
          <a:prstGeom prst="ellipse">
            <a:avLst/>
          </a:prstGeom>
          <a:solidFill>
            <a:srgbClr val="FF0000">
              <a:alpha val="8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918042" y="2459223"/>
            <a:ext cx="1663358" cy="965979"/>
          </a:xfrm>
          <a:custGeom>
            <a:avLst/>
            <a:gdLst>
              <a:gd name="connsiteX0" fmla="*/ 0 w 1663358"/>
              <a:gd name="connsiteY0" fmla="*/ 0 h 965979"/>
              <a:gd name="connsiteX1" fmla="*/ 1108905 w 1663358"/>
              <a:gd name="connsiteY1" fmla="*/ 17889 h 965979"/>
              <a:gd name="connsiteX2" fmla="*/ 1663358 w 1663358"/>
              <a:gd name="connsiteY2" fmla="*/ 965979 h 965979"/>
              <a:gd name="connsiteX3" fmla="*/ 536567 w 1663358"/>
              <a:gd name="connsiteY3" fmla="*/ 965979 h 965979"/>
              <a:gd name="connsiteX4" fmla="*/ 0 w 1663358"/>
              <a:gd name="connsiteY4" fmla="*/ 53666 h 96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358" h="965979">
                <a:moveTo>
                  <a:pt x="0" y="0"/>
                </a:moveTo>
                <a:lnTo>
                  <a:pt x="1108905" y="17889"/>
                </a:lnTo>
                <a:lnTo>
                  <a:pt x="1663358" y="965979"/>
                </a:lnTo>
                <a:lnTo>
                  <a:pt x="536567" y="965979"/>
                </a:lnTo>
                <a:lnTo>
                  <a:pt x="0" y="53666"/>
                </a:lnTo>
              </a:path>
            </a:pathLst>
          </a:custGeom>
          <a:solidFill>
            <a:srgbClr val="00E802">
              <a:alpha val="28000"/>
            </a:srgbClr>
          </a:solidFill>
          <a:ln>
            <a:solidFill>
              <a:srgbClr val="00E802">
                <a:alpha val="73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1909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Primitive Cell: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2192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smallest unit which represents the whole lattice. It contains only one lattice point. </a:t>
            </a:r>
          </a:p>
          <a:p>
            <a:r>
              <a:rPr lang="en-US" dirty="0" smtClean="0"/>
              <a:t>It is the minimum volume cell. But it is not unique. It is defined by primitive translation vectors. </a:t>
            </a:r>
            <a:endParaRPr lang="en-US" dirty="0"/>
          </a:p>
        </p:txBody>
      </p:sp>
      <p:pic>
        <p:nvPicPr>
          <p:cNvPr id="6" name="Picture 5" descr="Picture 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2975"/>
            <a:ext cx="5638095" cy="2996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36576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Two primitive cells for the square lattice. One cell has a lattice point at the corer, while the other has a lattice point at the center.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254" y="1822651"/>
            <a:ext cx="4863492" cy="3212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838200"/>
            <a:ext cx="7954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shape can be any complicated way: as long as it contains only one lattice point.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76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Wigner-Seitz Unit Cell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7772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convenient to have a standard way of constructing the primitive cell</a:t>
            </a:r>
          </a:p>
          <a:p>
            <a:r>
              <a:rPr lang="en-US" dirty="0" smtClean="0"/>
              <a:t>It is important to have a primitive cell which is invariant under all symmetry operations that leave the crystal invariant. </a:t>
            </a:r>
          </a:p>
          <a:p>
            <a:r>
              <a:rPr lang="en-US" dirty="0" smtClean="0"/>
              <a:t>		Such a construction is provided by the WIGNER – SEITZ unit cell.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Picture 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81200"/>
            <a:ext cx="6168381" cy="4529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376535"/>
            <a:ext cx="3567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Three-Dimensional Lattices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838200"/>
            <a:ext cx="494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Classification of Lattices by Symmetry: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1480066"/>
            <a:ext cx="5791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Similar to the case in 2D, what we are doing here is trying to find out ways to pack the 3D space. (more like tiling the 2D space)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932093"/>
            <a:ext cx="7980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3D, the lattice point in the space can be described by the primitive vectors: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4117032"/>
            <a:ext cx="264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R=n1</a:t>
            </a:r>
            <a:r>
              <a:rPr lang="en-US" sz="2400" b="1" dirty="0" smtClean="0"/>
              <a:t>a</a:t>
            </a:r>
            <a:r>
              <a:rPr lang="en-US" sz="2400" dirty="0" smtClean="0"/>
              <a:t> + n2 </a:t>
            </a:r>
            <a:r>
              <a:rPr lang="en-US" sz="2400" b="1" dirty="0" smtClean="0"/>
              <a:t>b + </a:t>
            </a:r>
            <a:r>
              <a:rPr lang="en-US" sz="2400" dirty="0" smtClean="0"/>
              <a:t>n3</a:t>
            </a:r>
            <a:r>
              <a:rPr lang="en-US" sz="2400" b="1" dirty="0" smtClean="0"/>
              <a:t> c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90816" y="4809529"/>
            <a:ext cx="32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, b </a:t>
            </a:r>
            <a:r>
              <a:rPr lang="en-US" sz="2400" dirty="0" smtClean="0"/>
              <a:t>&amp; </a:t>
            </a:r>
            <a:r>
              <a:rPr lang="en-US" sz="2400" b="1" dirty="0" smtClean="0"/>
              <a:t>c </a:t>
            </a:r>
            <a:r>
              <a:rPr lang="en-US" sz="2400" dirty="0" smtClean="0"/>
              <a:t>are</a:t>
            </a:r>
            <a:r>
              <a:rPr lang="en-US" sz="2400" dirty="0" smtClean="0"/>
              <a:t> basis </a:t>
            </a:r>
            <a:r>
              <a:rPr lang="en-US" sz="2400" dirty="0" smtClean="0"/>
              <a:t>vectors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498068"/>
            <a:ext cx="8426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Depending on different combinations of the</a:t>
            </a:r>
            <a:r>
              <a:rPr lang="en-US" sz="2400" dirty="0" smtClean="0"/>
              <a:t> basis </a:t>
            </a:r>
            <a:r>
              <a:rPr lang="en-US" sz="2400" dirty="0" smtClean="0"/>
              <a:t>vectors and the angles in between them: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88547" y="6248400"/>
            <a:ext cx="3541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There are 7 crystal systems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0"/>
            <a:ext cx="3541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There are 7 crystal systems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457200"/>
            <a:ext cx="8245337" cy="446795"/>
            <a:chOff x="0" y="801695"/>
            <a:chExt cx="8245337" cy="446795"/>
          </a:xfrm>
        </p:grpSpPr>
        <p:sp>
          <p:nvSpPr>
            <p:cNvPr id="5" name="TextBox 4"/>
            <p:cNvSpPr txBox="1"/>
            <p:nvPr/>
          </p:nvSpPr>
          <p:spPr>
            <a:xfrm>
              <a:off x="0" y="838200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charset="2"/>
                <a:buChar char="§"/>
              </a:pPr>
              <a:r>
                <a:rPr lang="en-US" sz="2000" dirty="0" smtClean="0"/>
                <a:t> a = b = c ; α = β = </a:t>
              </a:r>
              <a:r>
                <a:rPr lang="en-US" sz="2000" dirty="0" smtClean="0">
                  <a:latin typeface="Lucida Grande"/>
                  <a:ea typeface="Lucida Grande"/>
                  <a:cs typeface="Lucida Grande"/>
                </a:rPr>
                <a:t>ϒ = 90</a:t>
              </a:r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24200" y="848380"/>
              <a:ext cx="7582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Cubic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64308" y="801695"/>
              <a:ext cx="3381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All sides equal: all right angles</a:t>
              </a:r>
              <a:endParaRPr lang="en-US" sz="20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930855"/>
            <a:ext cx="8436629" cy="433555"/>
            <a:chOff x="0" y="814935"/>
            <a:chExt cx="8436629" cy="433555"/>
          </a:xfrm>
        </p:grpSpPr>
        <p:sp>
          <p:nvSpPr>
            <p:cNvPr id="16" name="TextBox 15"/>
            <p:cNvSpPr txBox="1"/>
            <p:nvPr/>
          </p:nvSpPr>
          <p:spPr>
            <a:xfrm>
              <a:off x="0" y="838200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charset="2"/>
                <a:buChar char="§"/>
              </a:pPr>
              <a:r>
                <a:rPr lang="en-US" sz="2000" dirty="0" smtClean="0"/>
                <a:t> a = b ≠ c ; α = β = </a:t>
              </a:r>
              <a:r>
                <a:rPr lang="en-US" sz="2000" dirty="0" smtClean="0">
                  <a:latin typeface="Lucida Grande"/>
                  <a:ea typeface="Lucida Grande"/>
                  <a:cs typeface="Lucida Grande"/>
                </a:rPr>
                <a:t>ϒ = 90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24200" y="848380"/>
              <a:ext cx="12767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Tetragonal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93171" y="814935"/>
              <a:ext cx="35434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Two sides equal: all right angles</a:t>
              </a:r>
              <a:endParaRPr lang="en-US" sz="2000" i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1417940"/>
            <a:ext cx="8276144" cy="400110"/>
            <a:chOff x="0" y="801695"/>
            <a:chExt cx="8276144" cy="446795"/>
          </a:xfrm>
        </p:grpSpPr>
        <p:sp>
          <p:nvSpPr>
            <p:cNvPr id="20" name="TextBox 19"/>
            <p:cNvSpPr txBox="1"/>
            <p:nvPr/>
          </p:nvSpPr>
          <p:spPr>
            <a:xfrm>
              <a:off x="0" y="838200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charset="2"/>
                <a:buChar char="§"/>
              </a:pPr>
              <a:r>
                <a:rPr lang="en-US" sz="2000" dirty="0" smtClean="0"/>
                <a:t> a ≠ b ≠ c ; α = β = </a:t>
              </a:r>
              <a:r>
                <a:rPr lang="en-US" sz="2000" dirty="0" smtClean="0">
                  <a:latin typeface="Lucida Grande"/>
                  <a:ea typeface="Lucida Grande"/>
                  <a:cs typeface="Lucida Grande"/>
                </a:rPr>
                <a:t>ϒ = 90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24200" y="848380"/>
              <a:ext cx="1666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Orthorhombic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64308" y="801695"/>
              <a:ext cx="341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No sides equal: all right angles</a:t>
              </a:r>
              <a:endParaRPr lang="en-US" sz="2000" i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0" y="1828800"/>
            <a:ext cx="8615590" cy="413691"/>
            <a:chOff x="0" y="823034"/>
            <a:chExt cx="8615590" cy="461961"/>
          </a:xfrm>
        </p:grpSpPr>
        <p:sp>
          <p:nvSpPr>
            <p:cNvPr id="25" name="TextBox 24"/>
            <p:cNvSpPr txBox="1"/>
            <p:nvPr/>
          </p:nvSpPr>
          <p:spPr>
            <a:xfrm>
              <a:off x="0" y="838200"/>
              <a:ext cx="3352200" cy="44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charset="2"/>
                <a:buChar char="§"/>
              </a:pPr>
              <a:r>
                <a:rPr lang="en-US" sz="2000" dirty="0" smtClean="0"/>
                <a:t> a ≠ b ≠ c ; α   </a:t>
              </a:r>
              <a:r>
                <a:rPr lang="en-US" sz="2000" dirty="0" smtClean="0">
                  <a:latin typeface="Lucida Grande"/>
                  <a:ea typeface="Lucida Grande"/>
                  <a:cs typeface="Lucida Grande"/>
                </a:rPr>
                <a:t>ϒ = 90:</a:t>
              </a:r>
              <a:r>
                <a:rPr lang="en-US" sz="2000" dirty="0" smtClean="0"/>
                <a:t>β≠ 90</a:t>
              </a:r>
              <a:r>
                <a:rPr lang="en-US" sz="2000" dirty="0" smtClean="0">
                  <a:latin typeface="Lucida Grande"/>
                  <a:ea typeface="Lucida Grande"/>
                  <a:cs typeface="Lucida Grande"/>
                </a:rPr>
                <a:t> </a:t>
              </a:r>
              <a:endParaRPr lang="en-US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39209" y="823034"/>
              <a:ext cx="1337450" cy="44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Monoclinic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24793" y="838200"/>
              <a:ext cx="3590797" cy="44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No sides equal: Two right angles</a:t>
              </a:r>
              <a:endParaRPr lang="en-US" sz="2000" i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4990" y="2286000"/>
            <a:ext cx="8483968" cy="413691"/>
            <a:chOff x="0" y="823034"/>
            <a:chExt cx="8483968" cy="461961"/>
          </a:xfrm>
        </p:grpSpPr>
        <p:sp>
          <p:nvSpPr>
            <p:cNvPr id="29" name="TextBox 28"/>
            <p:cNvSpPr txBox="1"/>
            <p:nvPr/>
          </p:nvSpPr>
          <p:spPr>
            <a:xfrm>
              <a:off x="0" y="838200"/>
              <a:ext cx="2454518" cy="44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charset="2"/>
                <a:buChar char="§"/>
              </a:pPr>
              <a:r>
                <a:rPr lang="en-US" sz="2000" dirty="0" smtClean="0"/>
                <a:t> a ≠ b ≠ c ; α,β ,</a:t>
              </a:r>
              <a:r>
                <a:rPr lang="en-US" sz="2000" dirty="0" smtClean="0">
                  <a:latin typeface="Lucida Grande"/>
                  <a:ea typeface="Lucida Grande"/>
                  <a:cs typeface="Lucida Grande"/>
                </a:rPr>
                <a:t>ϒ</a:t>
              </a:r>
              <a:r>
                <a:rPr lang="en-US" sz="2000" dirty="0" smtClean="0"/>
                <a:t>≠ 90</a:t>
              </a:r>
              <a:r>
                <a:rPr lang="en-US" sz="2000" dirty="0" smtClean="0">
                  <a:latin typeface="Lucida Grande"/>
                  <a:ea typeface="Lucida Grande"/>
                  <a:cs typeface="Lucida Grande"/>
                </a:rPr>
                <a:t> </a:t>
              </a:r>
              <a:endParaRPr lang="en-US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39209" y="823034"/>
              <a:ext cx="970263" cy="44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Triclinic</a:t>
              </a:r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24793" y="838200"/>
              <a:ext cx="3459175" cy="44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No sides equal: No right angles</a:t>
              </a:r>
              <a:endParaRPr lang="en-US" sz="2000" i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0" y="2710509"/>
            <a:ext cx="8999943" cy="413691"/>
            <a:chOff x="0" y="823034"/>
            <a:chExt cx="8999943" cy="461961"/>
          </a:xfrm>
        </p:grpSpPr>
        <p:sp>
          <p:nvSpPr>
            <p:cNvPr id="34" name="TextBox 33"/>
            <p:cNvSpPr txBox="1"/>
            <p:nvPr/>
          </p:nvSpPr>
          <p:spPr>
            <a:xfrm>
              <a:off x="0" y="838200"/>
              <a:ext cx="3147015" cy="44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charset="2"/>
                <a:buChar char="§"/>
              </a:pPr>
              <a:r>
                <a:rPr lang="en-US" sz="2000" dirty="0" smtClean="0"/>
                <a:t> a </a:t>
              </a:r>
              <a:r>
                <a:rPr lang="en-US" sz="2000" dirty="0"/>
                <a:t>=</a:t>
              </a:r>
              <a:r>
                <a:rPr lang="en-US" sz="2000" dirty="0" smtClean="0"/>
                <a:t> b ≠ c ; α=β=90 ,</a:t>
              </a:r>
              <a:r>
                <a:rPr lang="en-US" sz="2000" dirty="0" smtClean="0">
                  <a:latin typeface="Lucida Grande"/>
                  <a:ea typeface="Lucida Grande"/>
                  <a:cs typeface="Lucida Grande"/>
                </a:rPr>
                <a:t>ϒ=120 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24200" y="823034"/>
              <a:ext cx="1268196" cy="44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Hexagonal</a:t>
              </a:r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43400" y="838200"/>
              <a:ext cx="4656543" cy="44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Two sides equal:Two right angles, One 120</a:t>
              </a:r>
              <a:endParaRPr lang="en-US" sz="2000" i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0" y="3200400"/>
            <a:ext cx="8585032" cy="413691"/>
            <a:chOff x="0" y="823034"/>
            <a:chExt cx="8585032" cy="461961"/>
          </a:xfrm>
        </p:grpSpPr>
        <p:sp>
          <p:nvSpPr>
            <p:cNvPr id="38" name="TextBox 37"/>
            <p:cNvSpPr txBox="1"/>
            <p:nvPr/>
          </p:nvSpPr>
          <p:spPr>
            <a:xfrm>
              <a:off x="0" y="838200"/>
              <a:ext cx="2454518" cy="44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charset="2"/>
                <a:buChar char="§"/>
              </a:pPr>
              <a:r>
                <a:rPr lang="en-US" sz="2000" dirty="0" smtClean="0"/>
                <a:t> a ≠ b ≠ c ; α,β ,</a:t>
              </a:r>
              <a:r>
                <a:rPr lang="en-US" sz="2000" dirty="0" smtClean="0">
                  <a:latin typeface="Lucida Grande"/>
                  <a:ea typeface="Lucida Grande"/>
                  <a:cs typeface="Lucida Grande"/>
                </a:rPr>
                <a:t>ϒ</a:t>
              </a:r>
              <a:r>
                <a:rPr lang="en-US" sz="2000" dirty="0" smtClean="0"/>
                <a:t>≠ 90</a:t>
              </a:r>
              <a:r>
                <a:rPr lang="en-US" sz="2000" dirty="0" smtClean="0">
                  <a:latin typeface="Lucida Grande"/>
                  <a:ea typeface="Lucida Grande"/>
                  <a:cs typeface="Lucida Grande"/>
                </a:rPr>
                <a:t> </a:t>
              </a:r>
              <a:endParaRPr lang="en-US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00400" y="823034"/>
              <a:ext cx="1731814" cy="44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Rhombohedral</a:t>
              </a:r>
              <a:endParaRPr lang="en-US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24793" y="838200"/>
              <a:ext cx="3560239" cy="44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All sides equal: Two right angles</a:t>
              </a:r>
              <a:endParaRPr lang="en-US" sz="2000" i="1" dirty="0"/>
            </a:p>
          </p:txBody>
        </p:sp>
      </p:grpSp>
      <p:pic>
        <p:nvPicPr>
          <p:cNvPr id="41" name="Picture 40" descr="Picture 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475" y="3936089"/>
            <a:ext cx="4306925" cy="2674827"/>
          </a:xfrm>
          <a:prstGeom prst="rect">
            <a:avLst/>
          </a:prstGeom>
        </p:spPr>
      </p:pic>
      <p:pic>
        <p:nvPicPr>
          <p:cNvPr id="42" name="Picture 41" descr="Picture 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65" y="3864762"/>
            <a:ext cx="3236875" cy="2746154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 rot="10800000" flipV="1">
            <a:off x="990600" y="5943600"/>
            <a:ext cx="533400" cy="457200"/>
          </a:xfrm>
          <a:prstGeom prst="straightConnector1">
            <a:avLst/>
          </a:prstGeom>
          <a:ln w="34925">
            <a:solidFill>
              <a:srgbClr val="80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524002" y="5908806"/>
            <a:ext cx="2030120" cy="2684"/>
          </a:xfrm>
          <a:prstGeom prst="straightConnector1">
            <a:avLst/>
          </a:prstGeom>
          <a:ln w="34925">
            <a:solidFill>
              <a:srgbClr val="80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586961" y="4942712"/>
            <a:ext cx="1874081" cy="1588"/>
          </a:xfrm>
          <a:prstGeom prst="straightConnector1">
            <a:avLst/>
          </a:prstGeom>
          <a:ln w="34925">
            <a:solidFill>
              <a:srgbClr val="80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219200" y="6019800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54518" y="5481935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1523207" y="4724400"/>
            <a:ext cx="31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1545707" y="5405735"/>
            <a:ext cx="359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α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1437020" y="5867400"/>
            <a:ext cx="393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ϒ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1143000" y="55626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β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430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Primitive Vectors are not unique</a:t>
            </a:r>
            <a:endParaRPr lang="en-US" sz="2400" dirty="0"/>
          </a:p>
        </p:txBody>
      </p:sp>
      <p:pic>
        <p:nvPicPr>
          <p:cNvPr id="5" name="Picture 4" descr="Picture 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5778285" cy="514628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600221" y="1487643"/>
            <a:ext cx="914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973226" y="1659026"/>
            <a:ext cx="79679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7880" y="1143000"/>
            <a:ext cx="333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a1</a:t>
            </a:r>
            <a:r>
              <a:rPr lang="en-US" sz="2400" dirty="0" smtClean="0">
                <a:solidFill>
                  <a:srgbClr val="FF0000"/>
                </a:solidFill>
              </a:rPr>
              <a:t> = (1 ,0 )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a2</a:t>
            </a:r>
            <a:r>
              <a:rPr lang="en-US" sz="2400" dirty="0" smtClean="0">
                <a:solidFill>
                  <a:srgbClr val="FF0000"/>
                </a:solidFill>
              </a:rPr>
              <a:t> = (1/2 ,√3/ 2)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1943110" y="4762490"/>
            <a:ext cx="762000" cy="381021"/>
          </a:xfrm>
          <a:prstGeom prst="straightConnector1">
            <a:avLst/>
          </a:prstGeom>
          <a:ln w="38100">
            <a:solidFill>
              <a:srgbClr val="0000FF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1981211" y="5486389"/>
            <a:ext cx="685799" cy="381022"/>
          </a:xfrm>
          <a:prstGeom prst="straightConnector1">
            <a:avLst/>
          </a:prstGeom>
          <a:ln w="38100">
            <a:solidFill>
              <a:srgbClr val="0000FF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7881" y="4918501"/>
            <a:ext cx="272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a1</a:t>
            </a:r>
            <a:r>
              <a:rPr lang="en-US" sz="2400" dirty="0" smtClean="0">
                <a:solidFill>
                  <a:srgbClr val="0000FF"/>
                </a:solidFill>
              </a:rPr>
              <a:t> = (1/2 , √3/ 2 )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a2</a:t>
            </a:r>
            <a:r>
              <a:rPr lang="en-US" sz="2400" dirty="0" smtClean="0">
                <a:solidFill>
                  <a:srgbClr val="0000FF"/>
                </a:solidFill>
              </a:rPr>
              <a:t> = (-1/2 ,√3/ 2)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6477000"/>
            <a:ext cx="560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vectors are OK. The vectors need to be independent.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7977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Within this 7crystal symmetries: there are 7 Primitive Lattices</a:t>
            </a:r>
            <a:r>
              <a:rPr lang="en-US" sz="2400" dirty="0" smtClean="0"/>
              <a:t> : </a:t>
            </a:r>
            <a:r>
              <a:rPr lang="en-US" sz="2400" dirty="0" smtClean="0"/>
              <a:t>Which gives the</a:t>
            </a:r>
            <a:r>
              <a:rPr lang="en-US" sz="2400" dirty="0" smtClean="0"/>
              <a:t> </a:t>
            </a:r>
            <a:r>
              <a:rPr lang="en-US" sz="2400" dirty="0" smtClean="0"/>
              <a:t>7</a:t>
            </a:r>
            <a:r>
              <a:rPr lang="en-US" sz="2400" dirty="0" smtClean="0"/>
              <a:t> </a:t>
            </a:r>
            <a:r>
              <a:rPr lang="en-US" sz="2400" dirty="0" err="1" smtClean="0"/>
              <a:t>Bravais</a:t>
            </a:r>
            <a:r>
              <a:rPr lang="en-US" sz="2400" dirty="0" smtClean="0"/>
              <a:t> Lattices in nature </a:t>
            </a:r>
            <a:endParaRPr lang="en-US" sz="2400" dirty="0"/>
          </a:p>
        </p:txBody>
      </p:sp>
      <p:pic>
        <p:nvPicPr>
          <p:cNvPr id="5" name="Picture 4" descr="Picture 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08080"/>
            <a:ext cx="1193651" cy="1485714"/>
          </a:xfrm>
          <a:prstGeom prst="rect">
            <a:avLst/>
          </a:prstGeom>
        </p:spPr>
      </p:pic>
      <p:pic>
        <p:nvPicPr>
          <p:cNvPr id="6" name="Picture 5" descr="Picture 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063" y="1143000"/>
            <a:ext cx="1307936" cy="1803175"/>
          </a:xfrm>
          <a:prstGeom prst="rect">
            <a:avLst/>
          </a:prstGeom>
        </p:spPr>
      </p:pic>
      <p:pic>
        <p:nvPicPr>
          <p:cNvPr id="7" name="Picture 6" descr="Picture 5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143000"/>
            <a:ext cx="1396825" cy="1841270"/>
          </a:xfrm>
          <a:prstGeom prst="rect">
            <a:avLst/>
          </a:prstGeom>
        </p:spPr>
      </p:pic>
      <p:pic>
        <p:nvPicPr>
          <p:cNvPr id="8" name="Picture 7" descr="Picture 5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990600"/>
            <a:ext cx="1561905" cy="1549206"/>
          </a:xfrm>
          <a:prstGeom prst="rect">
            <a:avLst/>
          </a:prstGeom>
        </p:spPr>
      </p:pic>
      <p:pic>
        <p:nvPicPr>
          <p:cNvPr id="9" name="Picture 8" descr="Picture 5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397" y="3778045"/>
            <a:ext cx="1168254" cy="1447619"/>
          </a:xfrm>
          <a:prstGeom prst="rect">
            <a:avLst/>
          </a:prstGeom>
        </p:spPr>
      </p:pic>
      <p:pic>
        <p:nvPicPr>
          <p:cNvPr id="10" name="Picture 9" descr="Picture 6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114" y="3625645"/>
            <a:ext cx="1714286" cy="1676190"/>
          </a:xfrm>
          <a:prstGeom prst="rect">
            <a:avLst/>
          </a:prstGeom>
        </p:spPr>
      </p:pic>
      <p:pic>
        <p:nvPicPr>
          <p:cNvPr id="11" name="Picture 10" descr="Picture 6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1205" y="3854111"/>
            <a:ext cx="1409524" cy="16507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9795" y="2711245"/>
            <a:ext cx="1967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/>
              <a:t> a = b = c 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 α = β = 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ϒ = 90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2920735"/>
            <a:ext cx="1967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/>
              <a:t> a = b ≠ c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 α = β = 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ϒ = 90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2787445"/>
            <a:ext cx="1903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/>
              <a:t> a ≠ b ≠ c 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α = β = 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ϒ = 90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2406445"/>
            <a:ext cx="2185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/>
              <a:t> a ≠ b ≠ c 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 α   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ϒ = 90:</a:t>
            </a:r>
            <a:r>
              <a:rPr lang="en-US" sz="2000" dirty="0" smtClean="0"/>
              <a:t>β≠ 90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 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17828" y="5149645"/>
            <a:ext cx="1415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/>
              <a:t> a ≠ b ≠ c 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 α,β ,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ϒ</a:t>
            </a:r>
            <a:r>
              <a:rPr lang="en-US" sz="2000" dirty="0" smtClean="0"/>
              <a:t>≠ 90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 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277027" y="5410200"/>
            <a:ext cx="2056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/>
              <a:t> a </a:t>
            </a:r>
            <a:r>
              <a:rPr lang="en-US" sz="2000" dirty="0"/>
              <a:t>=</a:t>
            </a:r>
            <a:r>
              <a:rPr lang="en-US" sz="2000" dirty="0" smtClean="0"/>
              <a:t> b ≠ c 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α=β=90 ,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ϒ=120 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204228" y="5302045"/>
            <a:ext cx="1415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/>
              <a:t> a ≠ b ≠ c 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 α,β ,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ϒ</a:t>
            </a:r>
            <a:r>
              <a:rPr lang="en-US" sz="2000" dirty="0" smtClean="0"/>
              <a:t>≠ 90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 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947266" y="6248400"/>
            <a:ext cx="7124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the 7 primitive lattices, these unit cells are primitive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71" y="368292"/>
            <a:ext cx="1193651" cy="1485714"/>
          </a:xfrm>
          <a:prstGeom prst="rect">
            <a:avLst/>
          </a:prstGeom>
        </p:spPr>
      </p:pic>
      <p:pic>
        <p:nvPicPr>
          <p:cNvPr id="6" name="Picture 5" descr="Picture 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6" y="1778225"/>
            <a:ext cx="1307936" cy="1803175"/>
          </a:xfrm>
          <a:prstGeom prst="rect">
            <a:avLst/>
          </a:prstGeom>
        </p:spPr>
      </p:pic>
      <p:pic>
        <p:nvPicPr>
          <p:cNvPr id="7" name="Picture 6" descr="Picture 5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03" y="3515965"/>
            <a:ext cx="1396825" cy="1841270"/>
          </a:xfrm>
          <a:prstGeom prst="rect">
            <a:avLst/>
          </a:prstGeom>
        </p:spPr>
      </p:pic>
      <p:pic>
        <p:nvPicPr>
          <p:cNvPr id="8" name="Picture 7" descr="Picture 5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95" y="5257800"/>
            <a:ext cx="1561905" cy="1549206"/>
          </a:xfrm>
          <a:prstGeom prst="rect">
            <a:avLst/>
          </a:prstGeom>
        </p:spPr>
      </p:pic>
      <p:pic>
        <p:nvPicPr>
          <p:cNvPr id="9" name="Picture 8" descr="Picture 5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587" y="406387"/>
            <a:ext cx="1168254" cy="1447619"/>
          </a:xfrm>
          <a:prstGeom prst="rect">
            <a:avLst/>
          </a:prstGeom>
        </p:spPr>
      </p:pic>
      <p:pic>
        <p:nvPicPr>
          <p:cNvPr id="10" name="Picture 9" descr="Picture 6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8095" y="2514705"/>
            <a:ext cx="1714286" cy="1676190"/>
          </a:xfrm>
          <a:prstGeom prst="rect">
            <a:avLst/>
          </a:prstGeom>
        </p:spPr>
      </p:pic>
      <p:pic>
        <p:nvPicPr>
          <p:cNvPr id="11" name="Picture 10" descr="Picture 6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857" y="4531838"/>
            <a:ext cx="1409524" cy="1650794"/>
          </a:xfrm>
          <a:prstGeom prst="rect">
            <a:avLst/>
          </a:prstGeom>
        </p:spPr>
      </p:pic>
      <p:pic>
        <p:nvPicPr>
          <p:cNvPr id="12" name="Picture 11" descr="Picture 6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806" y="368292"/>
            <a:ext cx="1650794" cy="1485714"/>
          </a:xfrm>
          <a:prstGeom prst="rect">
            <a:avLst/>
          </a:prstGeom>
        </p:spPr>
      </p:pic>
      <p:pic>
        <p:nvPicPr>
          <p:cNvPr id="13" name="Picture 12" descr="Picture 6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4800" y="304800"/>
            <a:ext cx="1600000" cy="1549206"/>
          </a:xfrm>
          <a:prstGeom prst="rect">
            <a:avLst/>
          </a:prstGeom>
        </p:spPr>
      </p:pic>
      <p:pic>
        <p:nvPicPr>
          <p:cNvPr id="14" name="Picture 13" descr="Picture 66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3200" y="3446666"/>
            <a:ext cx="1714286" cy="1866667"/>
          </a:xfrm>
          <a:prstGeom prst="rect">
            <a:avLst/>
          </a:prstGeom>
        </p:spPr>
      </p:pic>
      <p:pic>
        <p:nvPicPr>
          <p:cNvPr id="15" name="Picture 14" descr="Picture 6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8673" y="3352800"/>
            <a:ext cx="1574603" cy="1917460"/>
          </a:xfrm>
          <a:prstGeom prst="rect">
            <a:avLst/>
          </a:prstGeom>
        </p:spPr>
      </p:pic>
      <p:pic>
        <p:nvPicPr>
          <p:cNvPr id="16" name="Picture 15" descr="Picture 64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84222" y="3428990"/>
            <a:ext cx="1434921" cy="1841270"/>
          </a:xfrm>
          <a:prstGeom prst="rect">
            <a:avLst/>
          </a:prstGeom>
        </p:spPr>
      </p:pic>
      <p:pic>
        <p:nvPicPr>
          <p:cNvPr id="17" name="Picture 16" descr="Picture 67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62286" y="5321492"/>
            <a:ext cx="1485714" cy="1536508"/>
          </a:xfrm>
          <a:prstGeom prst="rect">
            <a:avLst/>
          </a:prstGeom>
        </p:spPr>
      </p:pic>
      <p:pic>
        <p:nvPicPr>
          <p:cNvPr id="18" name="Picture 17" descr="Picture 68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06144" y="1760830"/>
            <a:ext cx="1549206" cy="1765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6019800"/>
            <a:ext cx="4248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00E802"/>
                </a:solidFill>
              </a:rPr>
              <a:t>14 </a:t>
            </a:r>
            <a:r>
              <a:rPr lang="en-US" sz="4000" b="1" i="1" dirty="0" err="1" smtClean="0">
                <a:solidFill>
                  <a:srgbClr val="00E802"/>
                </a:solidFill>
              </a:rPr>
              <a:t>Bravais</a:t>
            </a:r>
            <a:r>
              <a:rPr lang="en-US" sz="4000" b="1" i="1" dirty="0" smtClean="0">
                <a:solidFill>
                  <a:srgbClr val="00E802"/>
                </a:solidFill>
              </a:rPr>
              <a:t> Lattices</a:t>
            </a:r>
            <a:endParaRPr lang="en-US" sz="4000" b="1" i="1" dirty="0">
              <a:solidFill>
                <a:srgbClr val="00E8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533400"/>
            <a:ext cx="238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Examples: Simple Cubic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751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many Lattices come in this symmetry in Nature: One Example is Polonium. </a:t>
            </a:r>
            <a:endParaRPr lang="en-US" dirty="0"/>
          </a:p>
        </p:txBody>
      </p:sp>
      <p:pic>
        <p:nvPicPr>
          <p:cNvPr id="6" name="Picture 5" descr="Picture 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9800"/>
            <a:ext cx="3054063" cy="3197883"/>
          </a:xfrm>
          <a:prstGeom prst="rect">
            <a:avLst/>
          </a:prstGeom>
        </p:spPr>
      </p:pic>
      <p:pic>
        <p:nvPicPr>
          <p:cNvPr id="7" name="Picture 6" descr="Picture 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090" y="2209800"/>
            <a:ext cx="3429000" cy="31958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60198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Six Nearest Neighbors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5626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 Cell has only one unit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6204466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at the XCRYSDEN 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47935"/>
            <a:ext cx="7486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Examples: Body Centered Cubic – Li      a=3.49 A </a:t>
            </a:r>
          </a:p>
          <a:p>
            <a:r>
              <a:rPr lang="en-US" sz="2400" dirty="0" smtClean="0"/>
              <a:t>										   8 Nearest Neighbors</a:t>
            </a:r>
            <a:endParaRPr lang="en-US" sz="2400" dirty="0"/>
          </a:p>
        </p:txBody>
      </p:sp>
      <p:pic>
        <p:nvPicPr>
          <p:cNvPr id="6" name="Picture 5" descr="Picture 1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95056"/>
            <a:ext cx="1637914" cy="2028857"/>
          </a:xfrm>
          <a:prstGeom prst="rect">
            <a:avLst/>
          </a:prstGeom>
        </p:spPr>
      </p:pic>
      <p:pic>
        <p:nvPicPr>
          <p:cNvPr id="7" name="Picture 6" descr="Picture 1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495" y="2695056"/>
            <a:ext cx="1904600" cy="20330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371600"/>
            <a:ext cx="2360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Conventional Cell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1371600"/>
            <a:ext cx="3805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Repeating Conventional Cells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5638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at the XCRYSDEN 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762000"/>
            <a:ext cx="311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Planes in a BCC lattice</a:t>
            </a:r>
            <a:endParaRPr lang="en-US" dirty="0"/>
          </a:p>
        </p:txBody>
      </p:sp>
      <p:pic>
        <p:nvPicPr>
          <p:cNvPr id="5" name="Picture 4" descr="Picture 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91679"/>
            <a:ext cx="3681205" cy="2410469"/>
          </a:xfrm>
          <a:prstGeom prst="rect">
            <a:avLst/>
          </a:prstGeom>
        </p:spPr>
      </p:pic>
      <p:pic>
        <p:nvPicPr>
          <p:cNvPr id="6" name="Picture 5" descr="Picture 1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905000"/>
            <a:ext cx="3065772" cy="2799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1735"/>
            <a:ext cx="4611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Examples: Face Centered Cubic - Cu</a:t>
            </a:r>
            <a:endParaRPr lang="en-US" sz="2400" dirty="0"/>
          </a:p>
        </p:txBody>
      </p:sp>
      <p:pic>
        <p:nvPicPr>
          <p:cNvPr id="5" name="Picture 4" descr="Picture 91.png"/>
          <p:cNvPicPr>
            <a:picLocks noChangeAspect="1"/>
          </p:cNvPicPr>
          <p:nvPr/>
        </p:nvPicPr>
        <p:blipFill>
          <a:blip r:embed="rId2"/>
          <a:srcRect l="15896" t="14886" r="12717" b="7443"/>
          <a:stretch>
            <a:fillRect/>
          </a:stretch>
        </p:blipFill>
        <p:spPr>
          <a:xfrm>
            <a:off x="685800" y="1404825"/>
            <a:ext cx="2505616" cy="2328975"/>
          </a:xfrm>
          <a:prstGeom prst="rect">
            <a:avLst/>
          </a:prstGeom>
        </p:spPr>
      </p:pic>
      <p:pic>
        <p:nvPicPr>
          <p:cNvPr id="6" name="Picture 5" descr="Picture 9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539005"/>
            <a:ext cx="2242495" cy="2042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164068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a=3.61</a:t>
            </a:r>
          </a:p>
          <a:p>
            <a:endParaRPr lang="en-US" dirty="0"/>
          </a:p>
        </p:txBody>
      </p:sp>
      <p:pic>
        <p:nvPicPr>
          <p:cNvPr id="8" name="Picture 7" descr="Picture 93.png"/>
          <p:cNvPicPr>
            <a:picLocks noChangeAspect="1"/>
          </p:cNvPicPr>
          <p:nvPr/>
        </p:nvPicPr>
        <p:blipFill>
          <a:blip r:embed="rId4"/>
          <a:srcRect l="21359" t="7255" r="7628" b="10883"/>
          <a:stretch>
            <a:fillRect/>
          </a:stretch>
        </p:blipFill>
        <p:spPr>
          <a:xfrm>
            <a:off x="1524000" y="4936490"/>
            <a:ext cx="1667416" cy="16167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833735"/>
            <a:ext cx="2360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Conventional Cell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909935"/>
            <a:ext cx="3805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Repeating Conventional Cells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11" descr="Picture 9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583" y="4953000"/>
            <a:ext cx="1778382" cy="1828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3957935"/>
            <a:ext cx="2299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Wigner-Seitz Cell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4034135"/>
            <a:ext cx="3744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Repeating Wigner-Seitz Cells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Crystal Planes of FCC</a:t>
            </a:r>
            <a:endParaRPr lang="en-US" sz="2400" dirty="0"/>
          </a:p>
        </p:txBody>
      </p:sp>
      <p:pic>
        <p:nvPicPr>
          <p:cNvPr id="6" name="Picture 5" descr="Picture 9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447800"/>
            <a:ext cx="4038600" cy="2679502"/>
          </a:xfrm>
          <a:prstGeom prst="rect">
            <a:avLst/>
          </a:prstGeom>
        </p:spPr>
      </p:pic>
      <p:pic>
        <p:nvPicPr>
          <p:cNvPr id="7" name="Picture 6" descr="Picture 9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4114800" cy="2687642"/>
          </a:xfrm>
          <a:prstGeom prst="rect">
            <a:avLst/>
          </a:prstGeom>
        </p:spPr>
      </p:pic>
      <p:pic>
        <p:nvPicPr>
          <p:cNvPr id="8" name="Picture 7" descr="Picture 9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00" y="4301540"/>
            <a:ext cx="3276600" cy="2207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173069"/>
            <a:ext cx="3401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Lattice with Basis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0"/>
            <a:ext cx="5408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Rock Salt – Sodium Chloride</a:t>
            </a:r>
            <a:endParaRPr lang="en-US" sz="3600" dirty="0"/>
          </a:p>
        </p:txBody>
      </p:sp>
      <p:pic>
        <p:nvPicPr>
          <p:cNvPr id="5" name="Picture 4" descr="Picture 1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98731"/>
            <a:ext cx="1908130" cy="2038095"/>
          </a:xfrm>
          <a:prstGeom prst="rect">
            <a:avLst/>
          </a:prstGeom>
        </p:spPr>
      </p:pic>
      <p:pic>
        <p:nvPicPr>
          <p:cNvPr id="6" name="Picture 5" descr="Picture 1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762000"/>
            <a:ext cx="6196825" cy="4076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072390"/>
            <a:ext cx="883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 for the structures with Sodium Chloride Structure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5943600"/>
            <a:ext cx="2773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AgBr</a:t>
            </a:r>
            <a:r>
              <a:rPr lang="en-US" dirty="0" smtClean="0"/>
              <a:t>, </a:t>
            </a:r>
            <a:r>
              <a:rPr lang="en-US" dirty="0" err="1" smtClean="0"/>
              <a:t>LiI</a:t>
            </a:r>
            <a:r>
              <a:rPr lang="en-US" dirty="0" smtClean="0"/>
              <a:t>, </a:t>
            </a:r>
            <a:r>
              <a:rPr lang="en-US" dirty="0" err="1" smtClean="0"/>
              <a:t>NaI</a:t>
            </a:r>
            <a:r>
              <a:rPr lang="en-US" dirty="0" smtClean="0"/>
              <a:t>, </a:t>
            </a:r>
            <a:r>
              <a:rPr lang="en-US" dirty="0" err="1" smtClean="0"/>
              <a:t>BaS</a:t>
            </a:r>
            <a:r>
              <a:rPr lang="en-US" dirty="0" smtClean="0"/>
              <a:t>, </a:t>
            </a:r>
            <a:r>
              <a:rPr lang="en-US" dirty="0" err="1" smtClean="0"/>
              <a:t>AgF</a:t>
            </a:r>
            <a:r>
              <a:rPr lang="en-US" dirty="0" smtClean="0"/>
              <a:t>, </a:t>
            </a:r>
            <a:r>
              <a:rPr lang="en-US" dirty="0" err="1" smtClean="0"/>
              <a:t>AgCl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0"/>
            <a:ext cx="3240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Cesium Chloride</a:t>
            </a:r>
            <a:endParaRPr lang="en-US" sz="3600" dirty="0"/>
          </a:p>
        </p:txBody>
      </p:sp>
      <p:pic>
        <p:nvPicPr>
          <p:cNvPr id="5" name="Picture 4" descr="Picture 1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3415873" cy="40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151965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Let’s identify simple long-range patterns.</a:t>
            </a:r>
            <a:endParaRPr lang="en-US" sz="3600" dirty="0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7127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Fluorites – Cesium Fluoride Structure</a:t>
            </a:r>
            <a:endParaRPr lang="en-US" sz="3600" dirty="0"/>
          </a:p>
        </p:txBody>
      </p:sp>
      <p:pic>
        <p:nvPicPr>
          <p:cNvPr id="5" name="Picture 4" descr="Picture 1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3568254" cy="2971428"/>
          </a:xfrm>
          <a:prstGeom prst="rect">
            <a:avLst/>
          </a:prstGeom>
        </p:spPr>
      </p:pic>
      <p:pic>
        <p:nvPicPr>
          <p:cNvPr id="6" name="Picture 5" descr="Picture 1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876" y="1524000"/>
            <a:ext cx="2831746" cy="3136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457200"/>
            <a:ext cx="6708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Diamond Structure – Single Atomic Structure</a:t>
            </a:r>
            <a:endParaRPr lang="en-US" sz="2800" dirty="0"/>
          </a:p>
        </p:txBody>
      </p:sp>
      <p:pic>
        <p:nvPicPr>
          <p:cNvPr id="5" name="Picture 4" descr="Picture 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174" y="1676400"/>
            <a:ext cx="2793651" cy="341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079" y="82968"/>
            <a:ext cx="5269841" cy="6692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648" y="381000"/>
            <a:ext cx="4690152" cy="595593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67808" y="5054419"/>
            <a:ext cx="271272" cy="271272"/>
          </a:xfrm>
          <a:prstGeom prst="ellipse">
            <a:avLst/>
          </a:prstGeom>
          <a:solidFill>
            <a:srgbClr val="00E802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50737" y="3649701"/>
            <a:ext cx="271272" cy="271272"/>
          </a:xfrm>
          <a:prstGeom prst="ellipse">
            <a:avLst/>
          </a:prstGeom>
          <a:solidFill>
            <a:srgbClr val="00E802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60184" y="797366"/>
            <a:ext cx="271272" cy="271272"/>
          </a:xfrm>
          <a:prstGeom prst="ellipse">
            <a:avLst/>
          </a:prstGeom>
          <a:solidFill>
            <a:srgbClr val="00E802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89708" y="2211955"/>
            <a:ext cx="271272" cy="271272"/>
          </a:xfrm>
          <a:prstGeom prst="ellipse">
            <a:avLst/>
          </a:prstGeom>
          <a:solidFill>
            <a:srgbClr val="00E802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51638" y="5054419"/>
            <a:ext cx="271272" cy="271272"/>
          </a:xfrm>
          <a:prstGeom prst="ellipse">
            <a:avLst/>
          </a:prstGeom>
          <a:solidFill>
            <a:srgbClr val="00E802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09584" y="2242918"/>
            <a:ext cx="271272" cy="271272"/>
          </a:xfrm>
          <a:prstGeom prst="ellipse">
            <a:avLst/>
          </a:prstGeom>
          <a:solidFill>
            <a:srgbClr val="00E802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3840698" y="1330191"/>
            <a:ext cx="2107313" cy="2089440"/>
          </a:xfrm>
          <a:prstGeom prst="rect">
            <a:avLst/>
          </a:prstGeom>
          <a:solidFill>
            <a:srgbClr val="3366FF">
              <a:alpha val="45000"/>
            </a:srgbClr>
          </a:solidFill>
          <a:ln>
            <a:solidFill>
              <a:srgbClr val="00E802">
                <a:alpha val="38000"/>
              </a:srgbClr>
            </a:solidFill>
          </a:ln>
          <a:scene3d>
            <a:camera prst="orthographicFront">
              <a:rot lat="0" lon="0" rev="264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251278" y="1929104"/>
            <a:ext cx="2634922" cy="3346032"/>
            <a:chOff x="1937079" y="82968"/>
            <a:chExt cx="5269841" cy="6692063"/>
          </a:xfrm>
        </p:grpSpPr>
        <p:pic>
          <p:nvPicPr>
            <p:cNvPr id="4" name="Picture 3" descr="Picture 10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7079" y="82968"/>
              <a:ext cx="5269841" cy="6692063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6629400" y="5334000"/>
              <a:ext cx="304800" cy="304800"/>
            </a:xfrm>
            <a:prstGeom prst="ellipse">
              <a:avLst/>
            </a:prstGeom>
            <a:solidFill>
              <a:srgbClr val="00E802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924824" y="3775210"/>
              <a:ext cx="304800" cy="304800"/>
            </a:xfrm>
            <a:prstGeom prst="ellipse">
              <a:avLst/>
            </a:prstGeom>
            <a:solidFill>
              <a:srgbClr val="00E802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876800" y="550795"/>
              <a:ext cx="304800" cy="304800"/>
            </a:xfrm>
            <a:prstGeom prst="ellipse">
              <a:avLst/>
            </a:prstGeom>
            <a:solidFill>
              <a:srgbClr val="00E802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283216" y="2140220"/>
              <a:ext cx="304800" cy="304800"/>
            </a:xfrm>
            <a:prstGeom prst="ellipse">
              <a:avLst/>
            </a:prstGeom>
            <a:solidFill>
              <a:srgbClr val="00E802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352800" y="5334000"/>
              <a:ext cx="304800" cy="304800"/>
            </a:xfrm>
            <a:prstGeom prst="ellipse">
              <a:avLst/>
            </a:prstGeom>
            <a:solidFill>
              <a:srgbClr val="00E802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563980" y="2175010"/>
              <a:ext cx="304800" cy="304800"/>
            </a:xfrm>
            <a:prstGeom prst="ellipse">
              <a:avLst/>
            </a:prstGeom>
            <a:solidFill>
              <a:srgbClr val="00E802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366078" y="1929104"/>
            <a:ext cx="2634922" cy="3346032"/>
            <a:chOff x="1937079" y="82968"/>
            <a:chExt cx="5269841" cy="6692063"/>
          </a:xfrm>
          <a:scene3d>
            <a:camera prst="orthographicFront">
              <a:rot lat="0" lon="0" rev="5400000"/>
            </a:camera>
            <a:lightRig rig="threePt" dir="t"/>
          </a:scene3d>
        </p:grpSpPr>
        <p:pic>
          <p:nvPicPr>
            <p:cNvPr id="16" name="Picture 15" descr="Picture 10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7079" y="82968"/>
              <a:ext cx="5269841" cy="6692063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6629400" y="5334000"/>
              <a:ext cx="304800" cy="304800"/>
            </a:xfrm>
            <a:prstGeom prst="ellipse">
              <a:avLst/>
            </a:prstGeom>
            <a:solidFill>
              <a:srgbClr val="00E802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924824" y="3775210"/>
              <a:ext cx="304800" cy="304800"/>
            </a:xfrm>
            <a:prstGeom prst="ellipse">
              <a:avLst/>
            </a:prstGeom>
            <a:solidFill>
              <a:srgbClr val="00E802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876800" y="550795"/>
              <a:ext cx="304800" cy="304800"/>
            </a:xfrm>
            <a:prstGeom prst="ellipse">
              <a:avLst/>
            </a:prstGeom>
            <a:solidFill>
              <a:srgbClr val="00E802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283216" y="2140220"/>
              <a:ext cx="304800" cy="304800"/>
            </a:xfrm>
            <a:prstGeom prst="ellipse">
              <a:avLst/>
            </a:prstGeom>
            <a:solidFill>
              <a:srgbClr val="00E802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352800" y="5334000"/>
              <a:ext cx="304800" cy="304800"/>
            </a:xfrm>
            <a:prstGeom prst="ellipse">
              <a:avLst/>
            </a:prstGeom>
            <a:solidFill>
              <a:srgbClr val="00E802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563980" y="2175010"/>
              <a:ext cx="304800" cy="304800"/>
            </a:xfrm>
            <a:prstGeom prst="ellipse">
              <a:avLst/>
            </a:prstGeom>
            <a:solidFill>
              <a:srgbClr val="00E802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5507503" y="2760595"/>
            <a:ext cx="1180701" cy="1170686"/>
          </a:xfrm>
          <a:prstGeom prst="rect">
            <a:avLst/>
          </a:prstGeom>
          <a:solidFill>
            <a:srgbClr val="3366FF">
              <a:alpha val="45000"/>
            </a:srgbClr>
          </a:solidFill>
          <a:ln>
            <a:solidFill>
              <a:srgbClr val="00E802">
                <a:alpha val="38000"/>
              </a:srgbClr>
            </a:solidFill>
          </a:ln>
          <a:scene3d>
            <a:camera prst="orthographicFront">
              <a:rot lat="0" lon="0" rev="264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17857" y="2462415"/>
            <a:ext cx="1180701" cy="1170686"/>
          </a:xfrm>
          <a:prstGeom prst="rect">
            <a:avLst/>
          </a:prstGeom>
          <a:solidFill>
            <a:srgbClr val="3366FF">
              <a:alpha val="45000"/>
            </a:srgbClr>
          </a:solidFill>
          <a:ln>
            <a:solidFill>
              <a:srgbClr val="00E802">
                <a:alpha val="38000"/>
              </a:srgbClr>
            </a:solidFill>
          </a:ln>
          <a:scene3d>
            <a:camera prst="orthographicFront">
              <a:rot lat="0" lon="0" rev="264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17857" y="457200"/>
            <a:ext cx="493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90 Degree </a:t>
            </a:r>
            <a:r>
              <a:rPr lang="en-US" sz="2400" smtClean="0"/>
              <a:t>Rotational Symmetry ?????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36" y="685800"/>
            <a:ext cx="8695364" cy="5423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228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Honey-Comb Lattice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6324600"/>
            <a:ext cx="54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me try to identify points with the same environment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324596" y="2086598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4600" y="2057400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33800" y="2086598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53000" y="2086598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72200" y="2084274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91400" y="2086598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29540" y="3124200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9244" y="3124200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24200" y="3124200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47318" y="3124200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66518" y="3124200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85718" y="3124200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001000" y="3124200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24596" y="4191000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14600" y="4191000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33800" y="4191000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53000" y="4191000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72200" y="4191000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91400" y="4191000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0600" y="4191000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8342" y="5239912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911654" y="5239912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142086" y="5239912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341072" y="5239912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62600" y="5239912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79472" y="5239912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01000" y="5239912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1358" y="1024052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911654" y="1024052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124200" y="1024052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358958" y="1024052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560272" y="1041940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79472" y="1024052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001000" y="1024052"/>
            <a:ext cx="381000" cy="381000"/>
          </a:xfrm>
          <a:prstGeom prst="ellipse">
            <a:avLst/>
          </a:prstGeom>
          <a:solidFill>
            <a:srgbClr val="00E802">
              <a:alpha val="35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36" y="824654"/>
            <a:ext cx="8695364" cy="5423746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204588" y="720590"/>
            <a:ext cx="8738988" cy="4613410"/>
            <a:chOff x="204588" y="720590"/>
            <a:chExt cx="8738988" cy="4613410"/>
          </a:xfrm>
        </p:grpSpPr>
        <p:sp>
          <p:nvSpPr>
            <p:cNvPr id="5" name="Oval 4"/>
            <p:cNvSpPr/>
            <p:nvPr/>
          </p:nvSpPr>
          <p:spPr>
            <a:xfrm>
              <a:off x="221984" y="1874365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96792" y="72059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7664" y="510540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419600" y="76200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51408" y="190500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235192" y="297180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28044" y="403860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96792" y="508385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208728" y="74045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640536" y="188345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4320" y="295025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417172" y="401705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996144" y="74045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427952" y="188345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11736" y="295025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04588" y="401705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226864" y="510540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638800" y="76200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70608" y="190500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454392" y="297180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847244" y="403860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446064" y="508385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858000" y="74045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289808" y="188345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673592" y="295025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66444" y="401705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65264" y="510540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077200" y="76200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509008" y="190500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892792" y="297180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85644" y="403860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871232" y="510540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686800" y="403860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714976" y="190500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098760" y="297180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491612" y="403860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077200" y="5105400"/>
              <a:ext cx="228600" cy="2286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Oval 44"/>
          <p:cNvSpPr/>
          <p:nvPr/>
        </p:nvSpPr>
        <p:spPr>
          <a:xfrm>
            <a:off x="3226864" y="2978420"/>
            <a:ext cx="228600" cy="228600"/>
          </a:xfrm>
          <a:prstGeom prst="ellipse">
            <a:avLst/>
          </a:prstGeom>
          <a:solidFill>
            <a:srgbClr val="FF0000">
              <a:alpha val="43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36" y="824654"/>
            <a:ext cx="8695364" cy="542374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27408" y="2451640"/>
            <a:ext cx="228600" cy="228600"/>
          </a:xfrm>
          <a:prstGeom prst="ellipse">
            <a:avLst/>
          </a:prstGeom>
          <a:solidFill>
            <a:srgbClr val="00E802">
              <a:alpha val="43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83664" y="1410545"/>
            <a:ext cx="8146784" cy="4456855"/>
            <a:chOff x="483664" y="1410545"/>
            <a:chExt cx="8146784" cy="4456855"/>
          </a:xfrm>
        </p:grpSpPr>
        <p:sp>
          <p:nvSpPr>
            <p:cNvPr id="7" name="Oval 6"/>
            <p:cNvSpPr/>
            <p:nvPr/>
          </p:nvSpPr>
          <p:spPr>
            <a:xfrm>
              <a:off x="483664" y="1410545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694536" y="5621405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106472" y="1451955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38280" y="2473190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314916" y="4572000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83664" y="5617250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895600" y="1430405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327408" y="2451640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11192" y="3505200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104044" y="4572000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683016" y="1430405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14824" y="2469035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98608" y="3505200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913736" y="5638800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25672" y="1451955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757480" y="2490585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141264" y="3522595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534116" y="4572000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132936" y="5617250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544872" y="1430405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976680" y="2469035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360464" y="3501045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753316" y="4572000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352136" y="5597390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764072" y="1451955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195880" y="2455795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579664" y="3505200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972516" y="4572000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558104" y="5638800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382000" y="4517350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401848" y="2438400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785632" y="3505200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178484" y="4495800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772400" y="5601545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943624" y="3494425"/>
              <a:ext cx="228600" cy="228600"/>
            </a:xfrm>
            <a:prstGeom prst="ellipse">
              <a:avLst/>
            </a:prstGeom>
            <a:solidFill>
              <a:srgbClr val="00E802">
                <a:alpha val="43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3918</TotalTime>
  <Words>838</Words>
  <Application>Microsoft Macintosh PowerPoint</Application>
  <PresentationFormat>On-screen Show (4:3)</PresentationFormat>
  <Paragraphs>106</Paragraphs>
  <Slides>31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Microsoft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North Carolina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Thushari Jayasekera</dc:creator>
  <cp:lastModifiedBy>Thushari Jayasekera</cp:lastModifiedBy>
  <cp:revision>180</cp:revision>
  <dcterms:created xsi:type="dcterms:W3CDTF">2013-01-16T03:13:23Z</dcterms:created>
  <dcterms:modified xsi:type="dcterms:W3CDTF">2013-01-18T00:52:27Z</dcterms:modified>
</cp:coreProperties>
</file>