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2"/>
  </p:notesMasterIdLst>
  <p:sldIdLst>
    <p:sldId id="256" r:id="rId2"/>
    <p:sldId id="269" r:id="rId3"/>
    <p:sldId id="272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0" r:id="rId14"/>
    <p:sldId id="260" r:id="rId15"/>
    <p:sldId id="261" r:id="rId16"/>
    <p:sldId id="262" r:id="rId17"/>
    <p:sldId id="263" r:id="rId18"/>
    <p:sldId id="268" r:id="rId19"/>
    <p:sldId id="264" r:id="rId20"/>
    <p:sldId id="265" r:id="rId21"/>
    <p:sldId id="266" r:id="rId22"/>
    <p:sldId id="267" r:id="rId23"/>
    <p:sldId id="288" r:id="rId24"/>
    <p:sldId id="289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DA3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9CF7-3294-C54F-A26E-9F4AD3D2F02E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0F1E-E656-724A-8C64-01D075D4F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0F1E-E656-724A-8C64-01D075D4FB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43BE-834E-534D-8192-36D59EEFDE02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373E-082F-BC4C-B0F2-DFC87800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video" Target="file:///D:\3_5.avi" TargetMode="External"/><Relationship Id="rId2" Type="http://schemas.openxmlformats.org/officeDocument/2006/relationships/video" Target="file:///D:\3_7.avi" TargetMode="External"/><Relationship Id="rId3" Type="http://schemas.openxmlformats.org/officeDocument/2006/relationships/slideLayout" Target="../slideLayouts/slideLayout2.xml"/><Relationship Id="rId5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806678"/>
            <a:ext cx="3821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800000"/>
                </a:solidFill>
              </a:rPr>
              <a:t>PHYS 425 Spring 2013</a:t>
            </a:r>
          </a:p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Lecture 3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018782"/>
            <a:ext cx="7097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aramond"/>
              </a:rPr>
              <a:t>Instructor : Thushari Jayasekera</a:t>
            </a:r>
          </a:p>
          <a:p>
            <a:pPr algn="ctr"/>
            <a:r>
              <a:rPr lang="en-US" sz="3200" dirty="0" smtClean="0">
                <a:latin typeface="Garamond"/>
              </a:rPr>
              <a:t>Southern Illinois State University - Physic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pic>
        <p:nvPicPr>
          <p:cNvPr id="6" name="Picture 5" descr="Picture 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020" y="1981200"/>
            <a:ext cx="2602780" cy="2438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29624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askerville"/>
                <a:cs typeface="Baskerville"/>
              </a:rPr>
              <a:t>CsCl</a:t>
            </a:r>
            <a:r>
              <a:rPr lang="en-US" sz="3200" dirty="0" smtClean="0">
                <a:latin typeface="Baskerville"/>
                <a:cs typeface="Baskerville"/>
              </a:rPr>
              <a:t> Structure</a:t>
            </a:r>
          </a:p>
          <a:p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 descr="Picture 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70" y="1524000"/>
            <a:ext cx="2321320" cy="2400009"/>
          </a:xfrm>
          <a:prstGeom prst="rect">
            <a:avLst/>
          </a:prstGeom>
        </p:spPr>
      </p:pic>
      <p:pic>
        <p:nvPicPr>
          <p:cNvPr id="6" name="Picture 5" descr="Picture 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0" y="3998864"/>
            <a:ext cx="2671647" cy="2412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219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Baskerville"/>
              <a:cs typeface="Baskerville"/>
            </a:endParaRPr>
          </a:p>
          <a:p>
            <a:r>
              <a:rPr lang="en-US" sz="2400" dirty="0" smtClean="0">
                <a:latin typeface="Baskerville"/>
                <a:cs typeface="Baskerville"/>
              </a:rPr>
              <a:t>In </a:t>
            </a:r>
            <a:r>
              <a:rPr lang="en-US" sz="2400" dirty="0" err="1" smtClean="0">
                <a:latin typeface="Baskerville"/>
                <a:cs typeface="Baskerville"/>
              </a:rPr>
              <a:t>CsCl</a:t>
            </a:r>
            <a:r>
              <a:rPr lang="en-US" sz="2400" dirty="0" smtClean="0">
                <a:latin typeface="Baskerville"/>
                <a:cs typeface="Baskerville"/>
              </a:rPr>
              <a:t> structure:</a:t>
            </a:r>
          </a:p>
          <a:p>
            <a:r>
              <a:rPr lang="en-US" sz="2400" dirty="0" smtClean="0">
                <a:latin typeface="Baskerville"/>
                <a:cs typeface="Baskerville"/>
              </a:rPr>
              <a:t>Cs ions are at (000)</a:t>
            </a:r>
          </a:p>
          <a:p>
            <a:r>
              <a:rPr lang="en-US" sz="2400" dirty="0" smtClean="0">
                <a:latin typeface="Baskerville"/>
                <a:cs typeface="Baskerville"/>
              </a:rPr>
              <a:t>I  ions at (1/2.1/2,1/2)</a:t>
            </a:r>
          </a:p>
          <a:p>
            <a:endParaRPr lang="en-US" sz="2400" dirty="0" smtClean="0">
              <a:latin typeface="Baskerville"/>
              <a:cs typeface="Baskerville"/>
            </a:endParaRPr>
          </a:p>
          <a:p>
            <a:r>
              <a:rPr lang="en-US" sz="2400" dirty="0" smtClean="0">
                <a:latin typeface="Baskerville"/>
                <a:cs typeface="Baskerville"/>
              </a:rPr>
              <a:t>With this information, you also need to define the unit cell length, That is basically related to the bond length. </a:t>
            </a:r>
            <a:endParaRPr lang="en-US" sz="24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29624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Diamond Structure</a:t>
            </a:r>
          </a:p>
          <a:p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 descr="Picture 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2336374" cy="2284067"/>
          </a:xfrm>
          <a:prstGeom prst="rect">
            <a:avLst/>
          </a:prstGeom>
        </p:spPr>
      </p:pic>
      <p:pic>
        <p:nvPicPr>
          <p:cNvPr id="6" name="Picture 5" descr="Picture 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554" y="329624"/>
            <a:ext cx="2752046" cy="2768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337793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basis come with two identical atoms:</a:t>
            </a:r>
          </a:p>
          <a:p>
            <a:r>
              <a:rPr lang="en-US" dirty="0" smtClean="0">
                <a:latin typeface="Baskerville"/>
                <a:cs typeface="Baskerville"/>
              </a:rPr>
              <a:t> one at (000)  and the other at (1/4,1/4,1/4)</a:t>
            </a:r>
            <a:endParaRPr lang="en-US" dirty="0">
              <a:latin typeface="Baskerville"/>
              <a:cs typeface="Baskerville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69774" y="1828800"/>
            <a:ext cx="3226226" cy="91440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663893">
            <a:off x="3913737" y="1872805"/>
            <a:ext cx="11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Basis</a:t>
            </a:r>
            <a:endParaRPr lang="en-US" dirty="0"/>
          </a:p>
        </p:txBody>
      </p:sp>
      <p:pic>
        <p:nvPicPr>
          <p:cNvPr id="13" name="Picture 12" descr="Picture 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18" y="4495800"/>
            <a:ext cx="1934845" cy="1955070"/>
          </a:xfrm>
          <a:prstGeom prst="rect">
            <a:avLst/>
          </a:prstGeom>
        </p:spPr>
      </p:pic>
      <p:pic>
        <p:nvPicPr>
          <p:cNvPr id="14" name="Picture 13" descr="Picture 3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216" y="4590408"/>
            <a:ext cx="1916384" cy="1734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724400"/>
            <a:ext cx="462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Si, </a:t>
            </a:r>
            <a:r>
              <a:rPr lang="en-US" dirty="0" err="1" smtClean="0">
                <a:latin typeface="Baskerville"/>
                <a:cs typeface="Baskerville"/>
              </a:rPr>
              <a:t>Ge</a:t>
            </a:r>
            <a:r>
              <a:rPr lang="en-US" dirty="0" smtClean="0">
                <a:latin typeface="Baskerville"/>
                <a:cs typeface="Baskerville"/>
              </a:rPr>
              <a:t>, C come in the Diamond structure.</a:t>
            </a:r>
          </a:p>
          <a:p>
            <a:r>
              <a:rPr lang="en-US" dirty="0" smtClean="0">
                <a:latin typeface="Baskerville"/>
                <a:cs typeface="Baskerville"/>
              </a:rPr>
              <a:t>The have different unit cell length. </a:t>
            </a:r>
          </a:p>
          <a:p>
            <a:r>
              <a:rPr lang="en-US" dirty="0" smtClean="0">
                <a:latin typeface="Baskerville"/>
                <a:cs typeface="Baskerville"/>
              </a:rPr>
              <a:t>(In another words, of course they have different Bond-lengths.)</a:t>
            </a:r>
            <a:endParaRPr lang="en-US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29624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askerville"/>
                <a:cs typeface="Baskerville"/>
              </a:rPr>
              <a:t>ZincBlende</a:t>
            </a:r>
            <a:r>
              <a:rPr lang="en-US" sz="3200" dirty="0" smtClean="0">
                <a:latin typeface="Baskerville"/>
                <a:cs typeface="Baskerville"/>
              </a:rPr>
              <a:t> Structure</a:t>
            </a:r>
          </a:p>
          <a:p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 descr="Picture 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336374" cy="22840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69774" y="2057400"/>
            <a:ext cx="2845226" cy="68580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663893">
            <a:off x="3913737" y="1872805"/>
            <a:ext cx="11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Basis</a:t>
            </a:r>
            <a:endParaRPr lang="en-US" dirty="0"/>
          </a:p>
        </p:txBody>
      </p:sp>
      <p:pic>
        <p:nvPicPr>
          <p:cNvPr id="8" name="Picture 7" descr="Picture 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14957"/>
            <a:ext cx="2743200" cy="2416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337793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basis come with 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two different </a:t>
            </a:r>
            <a:r>
              <a:rPr lang="en-US" dirty="0" smtClean="0">
                <a:latin typeface="Baskerville"/>
                <a:cs typeface="Baskerville"/>
              </a:rPr>
              <a:t>atoms:</a:t>
            </a:r>
          </a:p>
          <a:p>
            <a:r>
              <a:rPr lang="en-US" dirty="0" smtClean="0">
                <a:latin typeface="Baskerville"/>
                <a:cs typeface="Baskerville"/>
              </a:rPr>
              <a:t> one at (000)  and the other at (1/4,1/4,1/4)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24400"/>
            <a:ext cx="46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ZnS</a:t>
            </a:r>
            <a:r>
              <a:rPr lang="en-US" dirty="0" smtClean="0">
                <a:latin typeface="Baskerville"/>
                <a:cs typeface="Baskerville"/>
              </a:rPr>
              <a:t> and other materials come in this structure</a:t>
            </a:r>
            <a:endParaRPr lang="en-US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146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interesting and popular structures are :</a:t>
            </a:r>
          </a:p>
          <a:p>
            <a:endParaRPr lang="en-US" dirty="0" smtClean="0"/>
          </a:p>
          <a:p>
            <a:r>
              <a:rPr lang="en-US" dirty="0" err="1" smtClean="0"/>
              <a:t>Wurtzite</a:t>
            </a:r>
            <a:r>
              <a:rPr lang="en-US" dirty="0" smtClean="0"/>
              <a:t> – Hexagonal Structure with a Basis</a:t>
            </a:r>
          </a:p>
          <a:p>
            <a:r>
              <a:rPr lang="en-US" dirty="0" err="1" smtClean="0"/>
              <a:t>Perovskite</a:t>
            </a:r>
            <a:r>
              <a:rPr lang="en-US" dirty="0" smtClean="0"/>
              <a:t> – Simple Cubic with a Basis</a:t>
            </a:r>
          </a:p>
          <a:p>
            <a:r>
              <a:rPr lang="en-US" dirty="0" smtClean="0"/>
              <a:t>Hexagonal Close Packed – Hexagonal with a Basis (We will discuss that later)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Crystallography – defining directions</a:t>
            </a:r>
          </a:p>
        </p:txBody>
      </p:sp>
      <p:sp>
        <p:nvSpPr>
          <p:cNvPr id="5" name="Rectangle 7"/>
          <p:cNvSpPr txBox="1">
            <a:spLocks/>
          </p:cNvSpPr>
          <p:nvPr/>
        </p:nvSpPr>
        <p:spPr bwMode="auto">
          <a:xfrm>
            <a:off x="152400" y="12192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a right-handed coordinate system, determine the coordinates of 2 points that lie in the direction of interest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Subtract the coordinates of the tail point from those of the head point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 fractions and reduce to the nearest integer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Enclose the result in brackets with a line above negatives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fig_02_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523999"/>
            <a:ext cx="3886200" cy="392545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xample_02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648" b="47969"/>
          <a:stretch>
            <a:fillRect/>
          </a:stretch>
        </p:blipFill>
        <p:spPr>
          <a:xfrm>
            <a:off x="685800" y="685800"/>
            <a:ext cx="7848600" cy="58209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3619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Example</a:t>
            </a:r>
          </a:p>
        </p:txBody>
      </p:sp>
      <p:pic>
        <p:nvPicPr>
          <p:cNvPr id="5" name="Picture 8" descr="example_02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648" b="47969"/>
          <a:stretch>
            <a:fillRect/>
          </a:stretch>
        </p:blipFill>
        <p:spPr>
          <a:xfrm>
            <a:off x="0" y="1295400"/>
            <a:ext cx="5246305" cy="3890963"/>
          </a:xfrm>
        </p:spPr>
      </p:pic>
      <p:pic>
        <p:nvPicPr>
          <p:cNvPr id="6" name="Picture 9" descr="example_02_03"/>
          <p:cNvPicPr>
            <a:picLocks noChangeAspect="1" noChangeArrowheads="1"/>
          </p:cNvPicPr>
          <p:nvPr/>
        </p:nvPicPr>
        <p:blipFill>
          <a:blip r:embed="rId2" cstate="print"/>
          <a:srcRect t="49532" r="30769"/>
          <a:stretch>
            <a:fillRect/>
          </a:stretch>
        </p:blipFill>
        <p:spPr bwMode="auto">
          <a:xfrm>
            <a:off x="5257801" y="1304743"/>
            <a:ext cx="3886200" cy="389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r>
              <a:rPr lang="en-US" sz="3200" b="1" dirty="0" smtClean="0"/>
              <a:t>Other points about directions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81000" y="1447800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directions are unit vectors so opposite signs are unequal.  The are opposite directions along the same line (called anti-parallel).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Directions have no magnitude, so a direction and its multiple are equal provided that the signs do not change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(e.g., [1 2 3] = [2 4 6] = [3 6 9])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666750"/>
          </a:xfrm>
        </p:spPr>
        <p:txBody>
          <a:bodyPr/>
          <a:lstStyle/>
          <a:p>
            <a:r>
              <a:rPr lang="en-US" sz="3200" b="1" dirty="0" smtClean="0"/>
              <a:t>Crystallography – Miller Indices of planes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935163"/>
            <a:ext cx="82296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where the plane intercepts the x-, y-, and z-coordinate lines in terms of number of lattice parameters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the reciprocals of the three points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 fractions, but do not reduce the results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Enclose the results in parenthesis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xample_0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902325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3581400"/>
            <a:ext cx="7543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274" y="501134"/>
            <a:ext cx="702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Conventional and Primitive Cells for the Cubic Lattices</a:t>
            </a:r>
            <a:endParaRPr lang="en-US" sz="2400" dirty="0">
              <a:latin typeface="Baskerville"/>
              <a:cs typeface="Baskerville"/>
            </a:endParaRPr>
          </a:p>
        </p:txBody>
      </p:sp>
      <p:pic>
        <p:nvPicPr>
          <p:cNvPr id="5" name="Picture 4" descr="Picture 11.png"/>
          <p:cNvPicPr>
            <a:picLocks noChangeAspect="1"/>
          </p:cNvPicPr>
          <p:nvPr/>
        </p:nvPicPr>
        <p:blipFill>
          <a:blip r:embed="rId2"/>
          <a:srcRect b="21932"/>
          <a:stretch>
            <a:fillRect/>
          </a:stretch>
        </p:blipFill>
        <p:spPr>
          <a:xfrm>
            <a:off x="610095" y="1295400"/>
            <a:ext cx="7923809" cy="390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710535"/>
            <a:ext cx="559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Baskerville"/>
                <a:cs typeface="Baskerville"/>
              </a:rPr>
              <a:t>a1, a2, a3 shows the primitive lattice vectors</a:t>
            </a:r>
            <a:endParaRPr lang="en-US" sz="2400" dirty="0">
              <a:solidFill>
                <a:srgbClr val="8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xample_0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9023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xample_02_05"/>
          <p:cNvPicPr>
            <a:picLocks noChangeAspect="1" noChangeArrowheads="1"/>
          </p:cNvPicPr>
          <p:nvPr/>
        </p:nvPicPr>
        <p:blipFill>
          <a:blip r:embed="rId2" cstate="print"/>
          <a:srcRect b="45000"/>
          <a:stretch>
            <a:fillRect/>
          </a:stretch>
        </p:blipFill>
        <p:spPr bwMode="auto">
          <a:xfrm>
            <a:off x="1828800" y="762000"/>
            <a:ext cx="6096000" cy="56816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029200"/>
            <a:ext cx="73152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xample_02_05"/>
          <p:cNvPicPr>
            <a:picLocks noChangeAspect="1" noChangeArrowheads="1"/>
          </p:cNvPicPr>
          <p:nvPr/>
        </p:nvPicPr>
        <p:blipFill>
          <a:blip r:embed="rId2" cstate="print"/>
          <a:srcRect t="55000"/>
          <a:stretch>
            <a:fillRect/>
          </a:stretch>
        </p:blipFill>
        <p:spPr bwMode="auto">
          <a:xfrm>
            <a:off x="1143000" y="990600"/>
            <a:ext cx="7010400" cy="534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While we draw lattices as if they had lots of empty space, the atoms are packed tightly together.  </a:t>
            </a:r>
          </a:p>
          <a:p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 descr="Picture 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4" y="1524000"/>
            <a:ext cx="5511111" cy="500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While we draw lattices as if they had lots of empty space, the atoms are packed tightly together.  </a:t>
            </a:r>
          </a:p>
          <a:p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3_5.avi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3543300" cy="3543300"/>
          </a:xfrm>
          <a:prstGeom prst="rect">
            <a:avLst/>
          </a:prstGeom>
          <a:noFill/>
        </p:spPr>
      </p:pic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3045" y="4312367"/>
            <a:ext cx="22417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3_7.avi">
            <a:hlinkClick r:id="" action="ppaction://media"/>
          </p:cNvPr>
          <p:cNvPicPr/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5900" y="1305818"/>
            <a:ext cx="2628900" cy="263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38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Let’s go back to packing ….</a:t>
            </a:r>
            <a:endParaRPr lang="en-US" sz="24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2836"/>
            <a:ext cx="716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There are several ways of packing atoms in space, Packing fraction can be calculated as we explained earlier.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2935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Packing fraction of atoms in different systems:</a:t>
            </a:r>
          </a:p>
          <a:p>
            <a:endParaRPr lang="en-US" sz="2400" dirty="0" smtClean="0">
              <a:latin typeface="Baskerville"/>
              <a:cs typeface="Baskerville"/>
            </a:endParaRPr>
          </a:p>
          <a:p>
            <a:r>
              <a:rPr lang="en-US" sz="2400" dirty="0" smtClean="0">
                <a:latin typeface="Baskerville"/>
                <a:cs typeface="Baskerville"/>
              </a:rPr>
              <a:t>SC ……. 0.52</a:t>
            </a:r>
          </a:p>
          <a:p>
            <a:r>
              <a:rPr lang="en-US" sz="2400" dirty="0" smtClean="0">
                <a:latin typeface="Baskerville"/>
                <a:cs typeface="Baskerville"/>
              </a:rPr>
              <a:t>BCC …… 0.68</a:t>
            </a:r>
          </a:p>
          <a:p>
            <a:r>
              <a:rPr lang="en-US" sz="2400" dirty="0" smtClean="0">
                <a:latin typeface="Baskerville"/>
                <a:cs typeface="Baskerville"/>
              </a:rPr>
              <a:t>FCC …. 0.74</a:t>
            </a:r>
          </a:p>
          <a:p>
            <a:endParaRPr lang="en-US" sz="2400" dirty="0" smtClean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 centered cubic lattice has the highest packing fraction. Another is the hexagonal close-packed structure. They both have packing fraction equals 0.74</a:t>
            </a:r>
          </a:p>
          <a:p>
            <a:endParaRPr lang="en-US" dirty="0" smtClean="0"/>
          </a:p>
          <a:p>
            <a:r>
              <a:rPr lang="en-US" dirty="0" smtClean="0"/>
              <a:t>No other structure has denser packing.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Let’s look at (111) plane of the FCC:</a:t>
            </a:r>
            <a:endParaRPr lang="en-US" sz="24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5" y="959511"/>
            <a:ext cx="8035555" cy="5288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81000"/>
            <a:ext cx="199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Cubic close packing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33400" y="838200"/>
            <a:ext cx="8610600" cy="5105400"/>
            <a:chOff x="152400" y="838200"/>
            <a:chExt cx="8610600" cy="5105400"/>
          </a:xfrm>
        </p:grpSpPr>
        <p:sp>
          <p:nvSpPr>
            <p:cNvPr id="4" name="Oval 3"/>
            <p:cNvSpPr/>
            <p:nvPr/>
          </p:nvSpPr>
          <p:spPr>
            <a:xfrm>
              <a:off x="152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95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81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67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5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28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71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14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57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400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43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91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34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77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2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295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38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724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7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85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71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14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57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00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543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9080" y="1420734"/>
            <a:ext cx="8610600" cy="5105400"/>
            <a:chOff x="152400" y="838200"/>
            <a:chExt cx="8610600" cy="5105400"/>
          </a:xfrm>
          <a:solidFill>
            <a:schemeClr val="accent3">
              <a:lumMod val="75000"/>
              <a:alpha val="46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152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295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438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81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24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867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010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85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28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114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57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543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62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905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48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191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34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477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620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2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295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438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81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724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867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10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5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28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971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114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257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00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543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0" y="1143000"/>
            <a:ext cx="8610600" cy="5105400"/>
            <a:chOff x="152400" y="838200"/>
            <a:chExt cx="8610600" cy="5105400"/>
          </a:xfrm>
          <a:solidFill>
            <a:srgbClr val="3366FF">
              <a:alpha val="46000"/>
            </a:srgbClr>
          </a:solidFill>
        </p:grpSpPr>
        <p:sp>
          <p:nvSpPr>
            <p:cNvPr id="77" name="Oval 76"/>
            <p:cNvSpPr/>
            <p:nvPr/>
          </p:nvSpPr>
          <p:spPr>
            <a:xfrm>
              <a:off x="152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295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438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724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67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010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85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828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971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114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257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400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543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62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905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048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191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334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77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620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52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295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438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81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724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67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010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85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828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971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114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257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400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543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032140" y="228600"/>
            <a:ext cx="40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ABC – ABC Cubic Close Packed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533400" y="838200"/>
            <a:ext cx="8610600" cy="5105400"/>
            <a:chOff x="152400" y="838200"/>
            <a:chExt cx="8610600" cy="5105400"/>
          </a:xfrm>
        </p:grpSpPr>
        <p:sp>
          <p:nvSpPr>
            <p:cNvPr id="4" name="Oval 3"/>
            <p:cNvSpPr/>
            <p:nvPr/>
          </p:nvSpPr>
          <p:spPr>
            <a:xfrm>
              <a:off x="152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95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81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67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38100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85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28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71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14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57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400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43800" y="28194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91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34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77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0" y="48006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2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295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38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724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7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18288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85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71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14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57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00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543800" y="838200"/>
              <a:ext cx="1143000" cy="11430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9"/>
          <p:cNvGrpSpPr/>
          <p:nvPr/>
        </p:nvGrpSpPr>
        <p:grpSpPr>
          <a:xfrm>
            <a:off x="559080" y="1420734"/>
            <a:ext cx="8610600" cy="5105400"/>
            <a:chOff x="152400" y="838200"/>
            <a:chExt cx="8610600" cy="5105400"/>
          </a:xfrm>
          <a:solidFill>
            <a:schemeClr val="accent3">
              <a:lumMod val="75000"/>
              <a:alpha val="46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152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295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438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81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24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867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010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85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28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114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57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543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62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905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48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191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34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477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620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2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295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438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81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724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867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10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5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28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971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114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257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00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543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75"/>
          <p:cNvGrpSpPr/>
          <p:nvPr/>
        </p:nvGrpSpPr>
        <p:grpSpPr>
          <a:xfrm>
            <a:off x="533400" y="838200"/>
            <a:ext cx="8610600" cy="5105400"/>
            <a:chOff x="152400" y="838200"/>
            <a:chExt cx="8610600" cy="5105400"/>
          </a:xfrm>
          <a:solidFill>
            <a:srgbClr val="3366FF">
              <a:alpha val="46000"/>
            </a:srgbClr>
          </a:solidFill>
        </p:grpSpPr>
        <p:sp>
          <p:nvSpPr>
            <p:cNvPr id="77" name="Oval 76"/>
            <p:cNvSpPr/>
            <p:nvPr/>
          </p:nvSpPr>
          <p:spPr>
            <a:xfrm>
              <a:off x="152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295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438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724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67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010400" y="38100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85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828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971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114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257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400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543800" y="28194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62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905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048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191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334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77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620000" y="48006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52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295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438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81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724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67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010400" y="18288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85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828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971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114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257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400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543800" y="838200"/>
              <a:ext cx="1143000" cy="1143000"/>
            </a:xfrm>
            <a:prstGeom prst="ellipse">
              <a:avLst/>
            </a:prstGeom>
            <a:grpFill/>
            <a:ln>
              <a:solidFill>
                <a:srgbClr val="3366FF">
                  <a:alpha val="1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286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Hexagonal Lattice with a Basis: Hexagonal Close Packed Structure: ABAB stacking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591903" y="914400"/>
            <a:ext cx="5342297" cy="5154377"/>
            <a:chOff x="762000" y="189772"/>
            <a:chExt cx="6595428" cy="6363428"/>
          </a:xfrm>
        </p:grpSpPr>
        <p:pic>
          <p:nvPicPr>
            <p:cNvPr id="4" name="Picture 3" descr="Picture 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89772"/>
              <a:ext cx="6595428" cy="636342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2058358" y="2759259"/>
              <a:ext cx="2963452" cy="802959"/>
            </a:xfrm>
            <a:custGeom>
              <a:avLst/>
              <a:gdLst>
                <a:gd name="connsiteX0" fmla="*/ 0 w 2963452"/>
                <a:gd name="connsiteY0" fmla="*/ 656967 h 802959"/>
                <a:gd name="connsiteX1" fmla="*/ 963487 w 2963452"/>
                <a:gd name="connsiteY1" fmla="*/ 0 h 802959"/>
                <a:gd name="connsiteX2" fmla="*/ 2963452 w 2963452"/>
                <a:gd name="connsiteY2" fmla="*/ 160592 h 802959"/>
                <a:gd name="connsiteX3" fmla="*/ 2058358 w 2963452"/>
                <a:gd name="connsiteY3" fmla="*/ 802959 h 802959"/>
                <a:gd name="connsiteX4" fmla="*/ 0 w 2963452"/>
                <a:gd name="connsiteY4" fmla="*/ 656967 h 8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452" h="802959">
                  <a:moveTo>
                    <a:pt x="0" y="656967"/>
                  </a:moveTo>
                  <a:lnTo>
                    <a:pt x="963487" y="0"/>
                  </a:lnTo>
                  <a:lnTo>
                    <a:pt x="2963452" y="160592"/>
                  </a:lnTo>
                  <a:lnTo>
                    <a:pt x="2058358" y="802959"/>
                  </a:lnTo>
                  <a:lnTo>
                    <a:pt x="0" y="656967"/>
                  </a:lnTo>
                  <a:close/>
                </a:path>
              </a:pathLst>
            </a:custGeom>
            <a:solidFill>
              <a:srgbClr val="48EC62">
                <a:alpha val="25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75144" y="4905350"/>
              <a:ext cx="2963452" cy="744562"/>
            </a:xfrm>
            <a:custGeom>
              <a:avLst/>
              <a:gdLst>
                <a:gd name="connsiteX0" fmla="*/ 0 w 2963452"/>
                <a:gd name="connsiteY0" fmla="*/ 598569 h 744562"/>
                <a:gd name="connsiteX1" fmla="*/ 2058358 w 2963452"/>
                <a:gd name="connsiteY1" fmla="*/ 744562 h 744562"/>
                <a:gd name="connsiteX2" fmla="*/ 2963452 w 2963452"/>
                <a:gd name="connsiteY2" fmla="*/ 131393 h 744562"/>
                <a:gd name="connsiteX3" fmla="*/ 978085 w 2963452"/>
                <a:gd name="connsiteY3" fmla="*/ 0 h 744562"/>
                <a:gd name="connsiteX4" fmla="*/ 0 w 2963452"/>
                <a:gd name="connsiteY4" fmla="*/ 598569 h 7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452" h="744562">
                  <a:moveTo>
                    <a:pt x="0" y="598569"/>
                  </a:moveTo>
                  <a:lnTo>
                    <a:pt x="2058358" y="744562"/>
                  </a:lnTo>
                  <a:lnTo>
                    <a:pt x="2963452" y="131393"/>
                  </a:lnTo>
                  <a:lnTo>
                    <a:pt x="978085" y="0"/>
                  </a:lnTo>
                  <a:lnTo>
                    <a:pt x="0" y="598569"/>
                  </a:lnTo>
                  <a:close/>
                </a:path>
              </a:pathLst>
            </a:custGeom>
            <a:solidFill>
              <a:srgbClr val="48EC62">
                <a:alpha val="28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3211692" y="4609003"/>
              <a:ext cx="1458913" cy="6521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2175144" y="3429000"/>
              <a:ext cx="1482456" cy="7957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3628405" y="2919851"/>
              <a:ext cx="1393405" cy="1271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116751" y="3416226"/>
              <a:ext cx="2116751" cy="2219086"/>
            </a:xfrm>
            <a:custGeom>
              <a:avLst/>
              <a:gdLst>
                <a:gd name="connsiteX0" fmla="*/ 1985367 w 2116751"/>
                <a:gd name="connsiteY0" fmla="*/ 131393 h 2219086"/>
                <a:gd name="connsiteX1" fmla="*/ 2116751 w 2116751"/>
                <a:gd name="connsiteY1" fmla="*/ 2219086 h 2219086"/>
                <a:gd name="connsiteX2" fmla="*/ 116786 w 2116751"/>
                <a:gd name="connsiteY2" fmla="*/ 2087693 h 2219086"/>
                <a:gd name="connsiteX3" fmla="*/ 0 w 2116751"/>
                <a:gd name="connsiteY3" fmla="*/ 0 h 2219086"/>
                <a:gd name="connsiteX4" fmla="*/ 1985367 w 2116751"/>
                <a:gd name="connsiteY4" fmla="*/ 131393 h 22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751" h="2219086">
                  <a:moveTo>
                    <a:pt x="1985367" y="131393"/>
                  </a:moveTo>
                  <a:lnTo>
                    <a:pt x="2116751" y="2219086"/>
                  </a:lnTo>
                  <a:lnTo>
                    <a:pt x="116786" y="2087693"/>
                  </a:lnTo>
                  <a:lnTo>
                    <a:pt x="0" y="0"/>
                  </a:lnTo>
                  <a:lnTo>
                    <a:pt x="1985367" y="131393"/>
                  </a:lnTo>
                  <a:close/>
                </a:path>
              </a:pathLst>
            </a:custGeom>
            <a:solidFill>
              <a:srgbClr val="48EC62">
                <a:alpha val="23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87519" y="2949049"/>
              <a:ext cx="1080273" cy="2744660"/>
            </a:xfrm>
            <a:custGeom>
              <a:avLst/>
              <a:gdLst>
                <a:gd name="connsiteX0" fmla="*/ 175180 w 1080273"/>
                <a:gd name="connsiteY0" fmla="*/ 2744660 h 2744660"/>
                <a:gd name="connsiteX1" fmla="*/ 1080273 w 1080273"/>
                <a:gd name="connsiteY1" fmla="*/ 2029297 h 2744660"/>
                <a:gd name="connsiteX2" fmla="*/ 963487 w 1080273"/>
                <a:gd name="connsiteY2" fmla="*/ 0 h 2744660"/>
                <a:gd name="connsiteX3" fmla="*/ 0 w 1080273"/>
                <a:gd name="connsiteY3" fmla="*/ 598570 h 2744660"/>
                <a:gd name="connsiteX4" fmla="*/ 160582 w 1080273"/>
                <a:gd name="connsiteY4" fmla="*/ 2657065 h 2744660"/>
                <a:gd name="connsiteX5" fmla="*/ 160582 w 1080273"/>
                <a:gd name="connsiteY5" fmla="*/ 2657065 h 2744660"/>
                <a:gd name="connsiteX6" fmla="*/ 160582 w 1080273"/>
                <a:gd name="connsiteY6" fmla="*/ 2657065 h 274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73" h="2744660">
                  <a:moveTo>
                    <a:pt x="175180" y="2744660"/>
                  </a:moveTo>
                  <a:lnTo>
                    <a:pt x="1080273" y="2029297"/>
                  </a:lnTo>
                  <a:lnTo>
                    <a:pt x="963487" y="0"/>
                  </a:lnTo>
                  <a:lnTo>
                    <a:pt x="0" y="598570"/>
                  </a:lnTo>
                  <a:lnTo>
                    <a:pt x="160582" y="2657065"/>
                  </a:lnTo>
                  <a:lnTo>
                    <a:pt x="160582" y="2657065"/>
                  </a:lnTo>
                  <a:lnTo>
                    <a:pt x="160582" y="2657065"/>
                  </a:lnTo>
                </a:path>
              </a:pathLst>
            </a:custGeom>
            <a:solidFill>
              <a:srgbClr val="48EC62">
                <a:alpha val="29000"/>
              </a:srgbClr>
            </a:solidFill>
            <a:ln>
              <a:solidFill>
                <a:srgbClr val="48EC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47416" y="316468"/>
            <a:ext cx="419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BCC Conventional Cell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757" y="6260068"/>
            <a:ext cx="79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arrow shows the primitive unit vectors. Primitive Cell is shown in the next page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305" y="1752600"/>
            <a:ext cx="4158495" cy="3104885"/>
          </a:xfrm>
          <a:prstGeom prst="rect">
            <a:avLst/>
          </a:prstGeom>
        </p:spPr>
      </p:pic>
      <p:pic>
        <p:nvPicPr>
          <p:cNvPr id="5" name="Picture 4" descr="Picture 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4" y="2895600"/>
            <a:ext cx="2187722" cy="2476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28600" y="701819"/>
            <a:ext cx="5606114" cy="5408914"/>
            <a:chOff x="762000" y="189772"/>
            <a:chExt cx="6595428" cy="6363428"/>
          </a:xfrm>
        </p:grpSpPr>
        <p:pic>
          <p:nvPicPr>
            <p:cNvPr id="4" name="Picture 3" descr="Picture 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89772"/>
              <a:ext cx="6595428" cy="636342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2058358" y="2759259"/>
              <a:ext cx="2963452" cy="802959"/>
            </a:xfrm>
            <a:custGeom>
              <a:avLst/>
              <a:gdLst>
                <a:gd name="connsiteX0" fmla="*/ 0 w 2963452"/>
                <a:gd name="connsiteY0" fmla="*/ 656967 h 802959"/>
                <a:gd name="connsiteX1" fmla="*/ 963487 w 2963452"/>
                <a:gd name="connsiteY1" fmla="*/ 0 h 802959"/>
                <a:gd name="connsiteX2" fmla="*/ 2963452 w 2963452"/>
                <a:gd name="connsiteY2" fmla="*/ 160592 h 802959"/>
                <a:gd name="connsiteX3" fmla="*/ 2058358 w 2963452"/>
                <a:gd name="connsiteY3" fmla="*/ 802959 h 802959"/>
                <a:gd name="connsiteX4" fmla="*/ 0 w 2963452"/>
                <a:gd name="connsiteY4" fmla="*/ 656967 h 8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452" h="802959">
                  <a:moveTo>
                    <a:pt x="0" y="656967"/>
                  </a:moveTo>
                  <a:lnTo>
                    <a:pt x="963487" y="0"/>
                  </a:lnTo>
                  <a:lnTo>
                    <a:pt x="2963452" y="160592"/>
                  </a:lnTo>
                  <a:lnTo>
                    <a:pt x="2058358" y="802959"/>
                  </a:lnTo>
                  <a:lnTo>
                    <a:pt x="0" y="656967"/>
                  </a:lnTo>
                  <a:close/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75144" y="4905350"/>
              <a:ext cx="2963452" cy="744562"/>
            </a:xfrm>
            <a:custGeom>
              <a:avLst/>
              <a:gdLst>
                <a:gd name="connsiteX0" fmla="*/ 0 w 2963452"/>
                <a:gd name="connsiteY0" fmla="*/ 598569 h 744562"/>
                <a:gd name="connsiteX1" fmla="*/ 2058358 w 2963452"/>
                <a:gd name="connsiteY1" fmla="*/ 744562 h 744562"/>
                <a:gd name="connsiteX2" fmla="*/ 2963452 w 2963452"/>
                <a:gd name="connsiteY2" fmla="*/ 131393 h 744562"/>
                <a:gd name="connsiteX3" fmla="*/ 978085 w 2963452"/>
                <a:gd name="connsiteY3" fmla="*/ 0 h 744562"/>
                <a:gd name="connsiteX4" fmla="*/ 0 w 2963452"/>
                <a:gd name="connsiteY4" fmla="*/ 598569 h 7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452" h="744562">
                  <a:moveTo>
                    <a:pt x="0" y="598569"/>
                  </a:moveTo>
                  <a:lnTo>
                    <a:pt x="2058358" y="744562"/>
                  </a:lnTo>
                  <a:lnTo>
                    <a:pt x="2963452" y="131393"/>
                  </a:lnTo>
                  <a:lnTo>
                    <a:pt x="978085" y="0"/>
                  </a:lnTo>
                  <a:lnTo>
                    <a:pt x="0" y="598569"/>
                  </a:lnTo>
                  <a:close/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3211692" y="4609003"/>
              <a:ext cx="1458913" cy="6521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2175144" y="3429000"/>
              <a:ext cx="1482456" cy="7957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3628405" y="2919851"/>
              <a:ext cx="1393405" cy="1271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116751" y="3429000"/>
              <a:ext cx="2116751" cy="2219086"/>
            </a:xfrm>
            <a:custGeom>
              <a:avLst/>
              <a:gdLst>
                <a:gd name="connsiteX0" fmla="*/ 1985367 w 2116751"/>
                <a:gd name="connsiteY0" fmla="*/ 131393 h 2219086"/>
                <a:gd name="connsiteX1" fmla="*/ 2116751 w 2116751"/>
                <a:gd name="connsiteY1" fmla="*/ 2219086 h 2219086"/>
                <a:gd name="connsiteX2" fmla="*/ 116786 w 2116751"/>
                <a:gd name="connsiteY2" fmla="*/ 2087693 h 2219086"/>
                <a:gd name="connsiteX3" fmla="*/ 0 w 2116751"/>
                <a:gd name="connsiteY3" fmla="*/ 0 h 2219086"/>
                <a:gd name="connsiteX4" fmla="*/ 1985367 w 2116751"/>
                <a:gd name="connsiteY4" fmla="*/ 131393 h 22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751" h="2219086">
                  <a:moveTo>
                    <a:pt x="1985367" y="131393"/>
                  </a:moveTo>
                  <a:lnTo>
                    <a:pt x="2116751" y="2219086"/>
                  </a:lnTo>
                  <a:lnTo>
                    <a:pt x="116786" y="2087693"/>
                  </a:lnTo>
                  <a:lnTo>
                    <a:pt x="0" y="0"/>
                  </a:lnTo>
                  <a:lnTo>
                    <a:pt x="1985367" y="131393"/>
                  </a:lnTo>
                  <a:close/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87519" y="2949049"/>
              <a:ext cx="1080273" cy="2744660"/>
            </a:xfrm>
            <a:custGeom>
              <a:avLst/>
              <a:gdLst>
                <a:gd name="connsiteX0" fmla="*/ 175180 w 1080273"/>
                <a:gd name="connsiteY0" fmla="*/ 2744660 h 2744660"/>
                <a:gd name="connsiteX1" fmla="*/ 1080273 w 1080273"/>
                <a:gd name="connsiteY1" fmla="*/ 2029297 h 2744660"/>
                <a:gd name="connsiteX2" fmla="*/ 963487 w 1080273"/>
                <a:gd name="connsiteY2" fmla="*/ 0 h 2744660"/>
                <a:gd name="connsiteX3" fmla="*/ 0 w 1080273"/>
                <a:gd name="connsiteY3" fmla="*/ 598570 h 2744660"/>
                <a:gd name="connsiteX4" fmla="*/ 160582 w 1080273"/>
                <a:gd name="connsiteY4" fmla="*/ 2657065 h 2744660"/>
                <a:gd name="connsiteX5" fmla="*/ 160582 w 1080273"/>
                <a:gd name="connsiteY5" fmla="*/ 2657065 h 2744660"/>
                <a:gd name="connsiteX6" fmla="*/ 160582 w 1080273"/>
                <a:gd name="connsiteY6" fmla="*/ 2657065 h 274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73" h="2744660">
                  <a:moveTo>
                    <a:pt x="175180" y="2744660"/>
                  </a:moveTo>
                  <a:lnTo>
                    <a:pt x="1080273" y="2029297"/>
                  </a:lnTo>
                  <a:lnTo>
                    <a:pt x="963487" y="0"/>
                  </a:lnTo>
                  <a:lnTo>
                    <a:pt x="0" y="598570"/>
                  </a:lnTo>
                  <a:lnTo>
                    <a:pt x="160582" y="2657065"/>
                  </a:lnTo>
                  <a:lnTo>
                    <a:pt x="160582" y="2657065"/>
                  </a:lnTo>
                  <a:lnTo>
                    <a:pt x="160582" y="2657065"/>
                  </a:lnTo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634973" y="2919851"/>
              <a:ext cx="1999965" cy="2773858"/>
            </a:xfrm>
            <a:custGeom>
              <a:avLst/>
              <a:gdLst>
                <a:gd name="connsiteX0" fmla="*/ 0 w 1999965"/>
                <a:gd name="connsiteY0" fmla="*/ 1299334 h 2773858"/>
                <a:gd name="connsiteX1" fmla="*/ 1401435 w 1999965"/>
                <a:gd name="connsiteY1" fmla="*/ 0 h 2773858"/>
                <a:gd name="connsiteX2" fmla="*/ 1999965 w 1999965"/>
                <a:gd name="connsiteY2" fmla="*/ 1430727 h 2773858"/>
                <a:gd name="connsiteX3" fmla="*/ 627726 w 1999965"/>
                <a:gd name="connsiteY3" fmla="*/ 2773858 h 2773858"/>
                <a:gd name="connsiteX4" fmla="*/ 0 w 1999965"/>
                <a:gd name="connsiteY4" fmla="*/ 1299334 h 277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9965" h="2773858">
                  <a:moveTo>
                    <a:pt x="0" y="1299334"/>
                  </a:moveTo>
                  <a:lnTo>
                    <a:pt x="1401435" y="0"/>
                  </a:lnTo>
                  <a:lnTo>
                    <a:pt x="1999965" y="1430727"/>
                  </a:lnTo>
                  <a:lnTo>
                    <a:pt x="627726" y="2773858"/>
                  </a:lnTo>
                  <a:lnTo>
                    <a:pt x="0" y="1299334"/>
                  </a:lnTo>
                  <a:close/>
                </a:path>
              </a:pathLst>
            </a:cu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02153" y="3387027"/>
              <a:ext cx="2087554" cy="2262885"/>
            </a:xfrm>
            <a:custGeom>
              <a:avLst/>
              <a:gdLst>
                <a:gd name="connsiteX0" fmla="*/ 2087554 w 2087554"/>
                <a:gd name="connsiteY0" fmla="*/ 2262885 h 2262885"/>
                <a:gd name="connsiteX1" fmla="*/ 1489025 w 2087554"/>
                <a:gd name="connsiteY1" fmla="*/ 832158 h 2262885"/>
                <a:gd name="connsiteX2" fmla="*/ 0 w 2087554"/>
                <a:gd name="connsiteY2" fmla="*/ 0 h 2262885"/>
                <a:gd name="connsiteX3" fmla="*/ 598529 w 2087554"/>
                <a:gd name="connsiteY3" fmla="*/ 1430727 h 2262885"/>
                <a:gd name="connsiteX4" fmla="*/ 2087554 w 2087554"/>
                <a:gd name="connsiteY4" fmla="*/ 2262885 h 226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554" h="2262885">
                  <a:moveTo>
                    <a:pt x="2087554" y="2262885"/>
                  </a:moveTo>
                  <a:lnTo>
                    <a:pt x="1489025" y="832158"/>
                  </a:lnTo>
                  <a:lnTo>
                    <a:pt x="0" y="0"/>
                  </a:lnTo>
                  <a:lnTo>
                    <a:pt x="598529" y="1430727"/>
                  </a:lnTo>
                  <a:lnTo>
                    <a:pt x="2087554" y="2262885"/>
                  </a:ln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1349" y="2131491"/>
              <a:ext cx="2890461" cy="2073094"/>
            </a:xfrm>
            <a:custGeom>
              <a:avLst/>
              <a:gdLst>
                <a:gd name="connsiteX0" fmla="*/ 0 w 2890461"/>
                <a:gd name="connsiteY0" fmla="*/ 1240937 h 2073094"/>
                <a:gd name="connsiteX1" fmla="*/ 1386837 w 2890461"/>
                <a:gd name="connsiteY1" fmla="*/ 0 h 2073094"/>
                <a:gd name="connsiteX2" fmla="*/ 2890461 w 2890461"/>
                <a:gd name="connsiteY2" fmla="*/ 802959 h 2073094"/>
                <a:gd name="connsiteX3" fmla="*/ 1518222 w 2890461"/>
                <a:gd name="connsiteY3" fmla="*/ 2073094 h 2073094"/>
                <a:gd name="connsiteX4" fmla="*/ 0 w 2890461"/>
                <a:gd name="connsiteY4" fmla="*/ 1240937 h 20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461" h="2073094">
                  <a:moveTo>
                    <a:pt x="0" y="1240937"/>
                  </a:moveTo>
                  <a:lnTo>
                    <a:pt x="1386837" y="0"/>
                  </a:lnTo>
                  <a:lnTo>
                    <a:pt x="2890461" y="802959"/>
                  </a:lnTo>
                  <a:lnTo>
                    <a:pt x="1518222" y="2073094"/>
                  </a:lnTo>
                  <a:lnTo>
                    <a:pt x="0" y="1240937"/>
                  </a:lnTo>
                  <a:close/>
                </a:path>
              </a:pathLst>
            </a:cu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86084" y="2146090"/>
              <a:ext cx="1430632" cy="2700863"/>
            </a:xfrm>
            <a:custGeom>
              <a:avLst/>
              <a:gdLst>
                <a:gd name="connsiteX0" fmla="*/ 875897 w 1430632"/>
                <a:gd name="connsiteY0" fmla="*/ 0 h 2700863"/>
                <a:gd name="connsiteX1" fmla="*/ 1430632 w 1430632"/>
                <a:gd name="connsiteY1" fmla="*/ 1416128 h 2700863"/>
                <a:gd name="connsiteX2" fmla="*/ 0 w 1430632"/>
                <a:gd name="connsiteY2" fmla="*/ 2700863 h 2700863"/>
                <a:gd name="connsiteX3" fmla="*/ 0 w 1430632"/>
                <a:gd name="connsiteY3" fmla="*/ 2700863 h 270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0632" h="2700863">
                  <a:moveTo>
                    <a:pt x="875897" y="0"/>
                  </a:moveTo>
                  <a:lnTo>
                    <a:pt x="1430632" y="1416128"/>
                  </a:lnTo>
                  <a:lnTo>
                    <a:pt x="0" y="2700863"/>
                  </a:lnTo>
                  <a:lnTo>
                    <a:pt x="0" y="2700863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Picture 16.png"/>
          <p:cNvPicPr>
            <a:picLocks noChangeAspect="1"/>
          </p:cNvPicPr>
          <p:nvPr/>
        </p:nvPicPr>
        <p:blipFill>
          <a:blip r:embed="rId3"/>
          <a:srcRect l="17145" t="10336" r="6858" b="17227"/>
          <a:stretch>
            <a:fillRect/>
          </a:stretch>
        </p:blipFill>
        <p:spPr>
          <a:xfrm>
            <a:off x="6096000" y="2176730"/>
            <a:ext cx="2695361" cy="25568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1479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"/>
                <a:cs typeface="Baskerville"/>
              </a:rPr>
              <a:t>BCC Conventional Cell and Primitive Unit Cell</a:t>
            </a:r>
            <a:endParaRPr lang="en-US" sz="24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40877" y="1524000"/>
            <a:ext cx="4260647" cy="4110775"/>
            <a:chOff x="762000" y="189772"/>
            <a:chExt cx="6595428" cy="6363428"/>
          </a:xfrm>
        </p:grpSpPr>
        <p:pic>
          <p:nvPicPr>
            <p:cNvPr id="5" name="Picture 4" descr="Picture 1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89772"/>
              <a:ext cx="6595428" cy="636342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2058358" y="2759259"/>
              <a:ext cx="2963452" cy="802959"/>
            </a:xfrm>
            <a:custGeom>
              <a:avLst/>
              <a:gdLst>
                <a:gd name="connsiteX0" fmla="*/ 0 w 2963452"/>
                <a:gd name="connsiteY0" fmla="*/ 656967 h 802959"/>
                <a:gd name="connsiteX1" fmla="*/ 963487 w 2963452"/>
                <a:gd name="connsiteY1" fmla="*/ 0 h 802959"/>
                <a:gd name="connsiteX2" fmla="*/ 2963452 w 2963452"/>
                <a:gd name="connsiteY2" fmla="*/ 160592 h 802959"/>
                <a:gd name="connsiteX3" fmla="*/ 2058358 w 2963452"/>
                <a:gd name="connsiteY3" fmla="*/ 802959 h 802959"/>
                <a:gd name="connsiteX4" fmla="*/ 0 w 2963452"/>
                <a:gd name="connsiteY4" fmla="*/ 656967 h 8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452" h="802959">
                  <a:moveTo>
                    <a:pt x="0" y="656967"/>
                  </a:moveTo>
                  <a:lnTo>
                    <a:pt x="963487" y="0"/>
                  </a:lnTo>
                  <a:lnTo>
                    <a:pt x="2963452" y="160592"/>
                  </a:lnTo>
                  <a:lnTo>
                    <a:pt x="2058358" y="802959"/>
                  </a:lnTo>
                  <a:lnTo>
                    <a:pt x="0" y="656967"/>
                  </a:lnTo>
                  <a:close/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75144" y="4905350"/>
              <a:ext cx="2963452" cy="744562"/>
            </a:xfrm>
            <a:custGeom>
              <a:avLst/>
              <a:gdLst>
                <a:gd name="connsiteX0" fmla="*/ 0 w 2963452"/>
                <a:gd name="connsiteY0" fmla="*/ 598569 h 744562"/>
                <a:gd name="connsiteX1" fmla="*/ 2058358 w 2963452"/>
                <a:gd name="connsiteY1" fmla="*/ 744562 h 744562"/>
                <a:gd name="connsiteX2" fmla="*/ 2963452 w 2963452"/>
                <a:gd name="connsiteY2" fmla="*/ 131393 h 744562"/>
                <a:gd name="connsiteX3" fmla="*/ 978085 w 2963452"/>
                <a:gd name="connsiteY3" fmla="*/ 0 h 744562"/>
                <a:gd name="connsiteX4" fmla="*/ 0 w 2963452"/>
                <a:gd name="connsiteY4" fmla="*/ 598569 h 7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452" h="744562">
                  <a:moveTo>
                    <a:pt x="0" y="598569"/>
                  </a:moveTo>
                  <a:lnTo>
                    <a:pt x="2058358" y="744562"/>
                  </a:lnTo>
                  <a:lnTo>
                    <a:pt x="2963452" y="131393"/>
                  </a:lnTo>
                  <a:lnTo>
                    <a:pt x="978085" y="0"/>
                  </a:lnTo>
                  <a:lnTo>
                    <a:pt x="0" y="598569"/>
                  </a:lnTo>
                  <a:close/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H="1">
              <a:off x="3211692" y="4609003"/>
              <a:ext cx="1458913" cy="6521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2175144" y="3429000"/>
              <a:ext cx="1482456" cy="7957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6" idx="2"/>
            </p:cNvCxnSpPr>
            <p:nvPr/>
          </p:nvCxnSpPr>
          <p:spPr>
            <a:xfrm flipV="1">
              <a:off x="3628405" y="2919851"/>
              <a:ext cx="1393405" cy="1271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116751" y="3429000"/>
              <a:ext cx="2116751" cy="2219086"/>
            </a:xfrm>
            <a:custGeom>
              <a:avLst/>
              <a:gdLst>
                <a:gd name="connsiteX0" fmla="*/ 1985367 w 2116751"/>
                <a:gd name="connsiteY0" fmla="*/ 131393 h 2219086"/>
                <a:gd name="connsiteX1" fmla="*/ 2116751 w 2116751"/>
                <a:gd name="connsiteY1" fmla="*/ 2219086 h 2219086"/>
                <a:gd name="connsiteX2" fmla="*/ 116786 w 2116751"/>
                <a:gd name="connsiteY2" fmla="*/ 2087693 h 2219086"/>
                <a:gd name="connsiteX3" fmla="*/ 0 w 2116751"/>
                <a:gd name="connsiteY3" fmla="*/ 0 h 2219086"/>
                <a:gd name="connsiteX4" fmla="*/ 1985367 w 2116751"/>
                <a:gd name="connsiteY4" fmla="*/ 131393 h 22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751" h="2219086">
                  <a:moveTo>
                    <a:pt x="1985367" y="131393"/>
                  </a:moveTo>
                  <a:lnTo>
                    <a:pt x="2116751" y="2219086"/>
                  </a:lnTo>
                  <a:lnTo>
                    <a:pt x="116786" y="2087693"/>
                  </a:lnTo>
                  <a:lnTo>
                    <a:pt x="0" y="0"/>
                  </a:lnTo>
                  <a:lnTo>
                    <a:pt x="1985367" y="131393"/>
                  </a:lnTo>
                  <a:close/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87519" y="2949049"/>
              <a:ext cx="1080273" cy="2744660"/>
            </a:xfrm>
            <a:custGeom>
              <a:avLst/>
              <a:gdLst>
                <a:gd name="connsiteX0" fmla="*/ 175180 w 1080273"/>
                <a:gd name="connsiteY0" fmla="*/ 2744660 h 2744660"/>
                <a:gd name="connsiteX1" fmla="*/ 1080273 w 1080273"/>
                <a:gd name="connsiteY1" fmla="*/ 2029297 h 2744660"/>
                <a:gd name="connsiteX2" fmla="*/ 963487 w 1080273"/>
                <a:gd name="connsiteY2" fmla="*/ 0 h 2744660"/>
                <a:gd name="connsiteX3" fmla="*/ 0 w 1080273"/>
                <a:gd name="connsiteY3" fmla="*/ 598570 h 2744660"/>
                <a:gd name="connsiteX4" fmla="*/ 160582 w 1080273"/>
                <a:gd name="connsiteY4" fmla="*/ 2657065 h 2744660"/>
                <a:gd name="connsiteX5" fmla="*/ 160582 w 1080273"/>
                <a:gd name="connsiteY5" fmla="*/ 2657065 h 2744660"/>
                <a:gd name="connsiteX6" fmla="*/ 160582 w 1080273"/>
                <a:gd name="connsiteY6" fmla="*/ 2657065 h 274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73" h="2744660">
                  <a:moveTo>
                    <a:pt x="175180" y="2744660"/>
                  </a:moveTo>
                  <a:lnTo>
                    <a:pt x="1080273" y="2029297"/>
                  </a:lnTo>
                  <a:lnTo>
                    <a:pt x="963487" y="0"/>
                  </a:lnTo>
                  <a:lnTo>
                    <a:pt x="0" y="598570"/>
                  </a:lnTo>
                  <a:lnTo>
                    <a:pt x="160582" y="2657065"/>
                  </a:lnTo>
                  <a:lnTo>
                    <a:pt x="160582" y="2657065"/>
                  </a:lnTo>
                  <a:lnTo>
                    <a:pt x="160582" y="2657065"/>
                  </a:lnTo>
                </a:path>
              </a:pathLst>
            </a:custGeom>
            <a:solidFill>
              <a:srgbClr val="48EC62">
                <a:alpha val="13000"/>
              </a:srgbClr>
            </a:solidFill>
            <a:ln>
              <a:solidFill>
                <a:srgbClr val="48EC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34973" y="2919851"/>
              <a:ext cx="1999965" cy="2773858"/>
            </a:xfrm>
            <a:custGeom>
              <a:avLst/>
              <a:gdLst>
                <a:gd name="connsiteX0" fmla="*/ 0 w 1999965"/>
                <a:gd name="connsiteY0" fmla="*/ 1299334 h 2773858"/>
                <a:gd name="connsiteX1" fmla="*/ 1401435 w 1999965"/>
                <a:gd name="connsiteY1" fmla="*/ 0 h 2773858"/>
                <a:gd name="connsiteX2" fmla="*/ 1999965 w 1999965"/>
                <a:gd name="connsiteY2" fmla="*/ 1430727 h 2773858"/>
                <a:gd name="connsiteX3" fmla="*/ 627726 w 1999965"/>
                <a:gd name="connsiteY3" fmla="*/ 2773858 h 2773858"/>
                <a:gd name="connsiteX4" fmla="*/ 0 w 1999965"/>
                <a:gd name="connsiteY4" fmla="*/ 1299334 h 277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9965" h="2773858">
                  <a:moveTo>
                    <a:pt x="0" y="1299334"/>
                  </a:moveTo>
                  <a:lnTo>
                    <a:pt x="1401435" y="0"/>
                  </a:lnTo>
                  <a:lnTo>
                    <a:pt x="1999965" y="1430727"/>
                  </a:lnTo>
                  <a:lnTo>
                    <a:pt x="627726" y="2773858"/>
                  </a:lnTo>
                  <a:lnTo>
                    <a:pt x="0" y="1299334"/>
                  </a:lnTo>
                  <a:close/>
                </a:path>
              </a:pathLst>
            </a:cu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02153" y="3387027"/>
              <a:ext cx="2087554" cy="2262885"/>
            </a:xfrm>
            <a:custGeom>
              <a:avLst/>
              <a:gdLst>
                <a:gd name="connsiteX0" fmla="*/ 2087554 w 2087554"/>
                <a:gd name="connsiteY0" fmla="*/ 2262885 h 2262885"/>
                <a:gd name="connsiteX1" fmla="*/ 1489025 w 2087554"/>
                <a:gd name="connsiteY1" fmla="*/ 832158 h 2262885"/>
                <a:gd name="connsiteX2" fmla="*/ 0 w 2087554"/>
                <a:gd name="connsiteY2" fmla="*/ 0 h 2262885"/>
                <a:gd name="connsiteX3" fmla="*/ 598529 w 2087554"/>
                <a:gd name="connsiteY3" fmla="*/ 1430727 h 2262885"/>
                <a:gd name="connsiteX4" fmla="*/ 2087554 w 2087554"/>
                <a:gd name="connsiteY4" fmla="*/ 2262885 h 226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554" h="2262885">
                  <a:moveTo>
                    <a:pt x="2087554" y="2262885"/>
                  </a:moveTo>
                  <a:lnTo>
                    <a:pt x="1489025" y="832158"/>
                  </a:lnTo>
                  <a:lnTo>
                    <a:pt x="0" y="0"/>
                  </a:lnTo>
                  <a:lnTo>
                    <a:pt x="598529" y="1430727"/>
                  </a:lnTo>
                  <a:lnTo>
                    <a:pt x="2087554" y="2262885"/>
                  </a:lnTo>
                  <a:close/>
                </a:path>
              </a:pathLst>
            </a:custGeom>
            <a:solidFill>
              <a:srgbClr val="FF0000">
                <a:alpha val="2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31349" y="2131491"/>
              <a:ext cx="2890461" cy="2073094"/>
            </a:xfrm>
            <a:custGeom>
              <a:avLst/>
              <a:gdLst>
                <a:gd name="connsiteX0" fmla="*/ 0 w 2890461"/>
                <a:gd name="connsiteY0" fmla="*/ 1240937 h 2073094"/>
                <a:gd name="connsiteX1" fmla="*/ 1386837 w 2890461"/>
                <a:gd name="connsiteY1" fmla="*/ 0 h 2073094"/>
                <a:gd name="connsiteX2" fmla="*/ 2890461 w 2890461"/>
                <a:gd name="connsiteY2" fmla="*/ 802959 h 2073094"/>
                <a:gd name="connsiteX3" fmla="*/ 1518222 w 2890461"/>
                <a:gd name="connsiteY3" fmla="*/ 2073094 h 2073094"/>
                <a:gd name="connsiteX4" fmla="*/ 0 w 2890461"/>
                <a:gd name="connsiteY4" fmla="*/ 1240937 h 20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461" h="2073094">
                  <a:moveTo>
                    <a:pt x="0" y="1240937"/>
                  </a:moveTo>
                  <a:lnTo>
                    <a:pt x="1386837" y="0"/>
                  </a:lnTo>
                  <a:lnTo>
                    <a:pt x="2890461" y="802959"/>
                  </a:lnTo>
                  <a:lnTo>
                    <a:pt x="1518222" y="2073094"/>
                  </a:lnTo>
                  <a:lnTo>
                    <a:pt x="0" y="1240937"/>
                  </a:lnTo>
                  <a:close/>
                </a:path>
              </a:pathLst>
            </a:cu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86084" y="2146090"/>
              <a:ext cx="1430632" cy="2700863"/>
            </a:xfrm>
            <a:custGeom>
              <a:avLst/>
              <a:gdLst>
                <a:gd name="connsiteX0" fmla="*/ 875897 w 1430632"/>
                <a:gd name="connsiteY0" fmla="*/ 0 h 2700863"/>
                <a:gd name="connsiteX1" fmla="*/ 1430632 w 1430632"/>
                <a:gd name="connsiteY1" fmla="*/ 1416128 h 2700863"/>
                <a:gd name="connsiteX2" fmla="*/ 0 w 1430632"/>
                <a:gd name="connsiteY2" fmla="*/ 2700863 h 2700863"/>
                <a:gd name="connsiteX3" fmla="*/ 0 w 1430632"/>
                <a:gd name="connsiteY3" fmla="*/ 2700863 h 270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0632" h="2700863">
                  <a:moveTo>
                    <a:pt x="875897" y="0"/>
                  </a:moveTo>
                  <a:lnTo>
                    <a:pt x="1430632" y="1416128"/>
                  </a:lnTo>
                  <a:lnTo>
                    <a:pt x="0" y="2700863"/>
                  </a:lnTo>
                  <a:lnTo>
                    <a:pt x="0" y="2700863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Picture 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68286"/>
            <a:ext cx="4327619" cy="35657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5400" y="14793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"/>
                <a:cs typeface="Baskerville"/>
              </a:rPr>
              <a:t>BCC Conventional Cell and Primitive Unit Cell &amp; the Wigner-Seitz Unit Cell</a:t>
            </a:r>
            <a:endParaRPr lang="en-US" sz="24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416" y="76200"/>
            <a:ext cx="419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FCC Conventional Cell</a:t>
            </a:r>
            <a:endParaRPr lang="en-US" dirty="0"/>
          </a:p>
        </p:txBody>
      </p:sp>
      <p:pic>
        <p:nvPicPr>
          <p:cNvPr id="5" name="Picture 4" descr="Picture 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6274285" cy="532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It is easier to identify the Primitive unit cell here. Obviously there are more than one way. Unique/Symmetric Wigner-Seitz cell is also shown.</a:t>
            </a:r>
            <a:endParaRPr lang="en-US" sz="24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29624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Examples for Crystal Lattices:</a:t>
            </a:r>
          </a:p>
          <a:p>
            <a:r>
              <a:rPr lang="en-US" sz="3200" dirty="0" smtClean="0">
                <a:latin typeface="Baskerville"/>
                <a:cs typeface="Baskerville"/>
              </a:rPr>
              <a:t>We discussed about some </a:t>
            </a:r>
            <a:r>
              <a:rPr lang="en-US" sz="3200" dirty="0" err="1" smtClean="0">
                <a:latin typeface="Baskerville"/>
                <a:cs typeface="Baskerville"/>
              </a:rPr>
              <a:t>Bravais</a:t>
            </a:r>
            <a:r>
              <a:rPr lang="en-US" sz="3200" dirty="0" smtClean="0">
                <a:latin typeface="Baskerville"/>
                <a:cs typeface="Baskerville"/>
              </a:rPr>
              <a:t> Lattices, It is I assume pretty clear (Li, Cu, Po)</a:t>
            </a:r>
          </a:p>
          <a:p>
            <a:endParaRPr lang="en-US" sz="3200" dirty="0" smtClean="0">
              <a:latin typeface="Baskerville"/>
              <a:cs typeface="Baskerville"/>
            </a:endParaRPr>
          </a:p>
          <a:p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637948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We also talked about Lattices with Basis:</a:t>
            </a:r>
          </a:p>
          <a:p>
            <a:r>
              <a:rPr lang="en-US" sz="3200" dirty="0" err="1" smtClean="0">
                <a:latin typeface="Baskerville"/>
                <a:cs typeface="Baskerville"/>
              </a:rPr>
              <a:t>NaCl</a:t>
            </a:r>
            <a:r>
              <a:rPr lang="en-US" sz="3200" dirty="0" smtClean="0">
                <a:latin typeface="Baskerville"/>
                <a:cs typeface="Baskerville"/>
              </a:rPr>
              <a:t>, </a:t>
            </a:r>
            <a:r>
              <a:rPr lang="en-US" sz="3200" dirty="0" err="1" smtClean="0">
                <a:latin typeface="Baskerville"/>
                <a:cs typeface="Baskerville"/>
              </a:rPr>
              <a:t>CsCl</a:t>
            </a:r>
            <a:r>
              <a:rPr lang="en-US" sz="3200" dirty="0" smtClean="0">
                <a:latin typeface="Baskerville"/>
                <a:cs typeface="Baskerville"/>
              </a:rPr>
              <a:t>, Diamond, </a:t>
            </a:r>
            <a:r>
              <a:rPr lang="en-US" sz="3200" dirty="0" err="1" smtClean="0">
                <a:latin typeface="Baskerville"/>
                <a:cs typeface="Baskerville"/>
              </a:rPr>
              <a:t>ZincBlende</a:t>
            </a:r>
            <a:endParaRPr lang="en-US" sz="3200" dirty="0" smtClean="0">
              <a:latin typeface="Baskerville"/>
              <a:cs typeface="Baskerville"/>
            </a:endParaRPr>
          </a:p>
          <a:p>
            <a:endParaRPr lang="en-US" sz="32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29624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askerville"/>
                <a:cs typeface="Baskerville"/>
              </a:rPr>
              <a:t>NaCl</a:t>
            </a:r>
            <a:r>
              <a:rPr lang="en-US" sz="3200" dirty="0" smtClean="0">
                <a:latin typeface="Baskerville"/>
                <a:cs typeface="Baskerville"/>
              </a:rPr>
              <a:t> Structure</a:t>
            </a:r>
          </a:p>
          <a:p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 descr="Picture 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200"/>
            <a:ext cx="4046741" cy="3629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Let’s start with the FCC </a:t>
            </a:r>
            <a:r>
              <a:rPr lang="en-US" sz="2000" dirty="0" err="1" smtClean="0">
                <a:latin typeface="Baskerville"/>
                <a:cs typeface="Baskerville"/>
              </a:rPr>
              <a:t>Bravais</a:t>
            </a:r>
            <a:r>
              <a:rPr lang="en-US" sz="2000" dirty="0" smtClean="0">
                <a:latin typeface="Baskerville"/>
                <a:cs typeface="Baskerville"/>
              </a:rPr>
              <a:t> Lattice</a:t>
            </a:r>
          </a:p>
          <a:p>
            <a:endParaRPr lang="en-US" sz="2000" dirty="0">
              <a:latin typeface="Baskerville"/>
              <a:cs typeface="Baskerville"/>
            </a:endParaRPr>
          </a:p>
        </p:txBody>
      </p:sp>
      <p:pic>
        <p:nvPicPr>
          <p:cNvPr id="5" name="Picture 4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64836"/>
            <a:ext cx="1524000" cy="1496458"/>
          </a:xfrm>
          <a:prstGeom prst="rect">
            <a:avLst/>
          </a:prstGeom>
        </p:spPr>
      </p:pic>
      <p:pic>
        <p:nvPicPr>
          <p:cNvPr id="6" name="Picture 5" descr="Picture 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95" y="664836"/>
            <a:ext cx="1424861" cy="1231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02177" y="2133600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Now let’s substitute Each lattice point with a basis</a:t>
            </a:r>
          </a:p>
          <a:p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9" name="Picture 8" descr="Picture 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127916"/>
            <a:ext cx="1260709" cy="1089830"/>
          </a:xfrm>
          <a:prstGeom prst="rect">
            <a:avLst/>
          </a:prstGeom>
        </p:spPr>
      </p:pic>
      <p:pic>
        <p:nvPicPr>
          <p:cNvPr id="10" name="Picture 9" descr="Picture 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477522"/>
            <a:ext cx="1245634" cy="4848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6909" y="3477522"/>
            <a:ext cx="41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3260596" y="3150208"/>
            <a:ext cx="1930904" cy="1669184"/>
            <a:chOff x="4707477" y="3491633"/>
            <a:chExt cx="3610578" cy="3121193"/>
          </a:xfrm>
        </p:grpSpPr>
        <p:pic>
          <p:nvPicPr>
            <p:cNvPr id="12" name="Picture 11" descr="Picture 2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477" y="3491633"/>
              <a:ext cx="3610578" cy="312119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5591796" y="6060392"/>
              <a:ext cx="415691" cy="484878"/>
            </a:xfrm>
            <a:prstGeom prst="ellipse">
              <a:avLst/>
            </a:prstGeom>
            <a:solidFill>
              <a:srgbClr val="3DA3B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48400" y="5078647"/>
              <a:ext cx="228600" cy="1791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477000" y="6167475"/>
              <a:ext cx="228600" cy="1791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37509" y="5715000"/>
              <a:ext cx="415691" cy="484878"/>
            </a:xfrm>
            <a:prstGeom prst="ellipse">
              <a:avLst/>
            </a:prstGeom>
            <a:solidFill>
              <a:srgbClr val="3DA3B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01198" y="5840647"/>
              <a:ext cx="228600" cy="1791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543800" y="5257800"/>
              <a:ext cx="228600" cy="1791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518509" y="5105400"/>
              <a:ext cx="415691" cy="484878"/>
            </a:xfrm>
            <a:prstGeom prst="ellipse">
              <a:avLst/>
            </a:prstGeom>
            <a:solidFill>
              <a:srgbClr val="3DA3B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0" y="4925322"/>
              <a:ext cx="415691" cy="484878"/>
            </a:xfrm>
            <a:prstGeom prst="ellipse">
              <a:avLst/>
            </a:prstGeom>
            <a:solidFill>
              <a:srgbClr val="3DA3B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5792413" y="6298364"/>
              <a:ext cx="760787" cy="26236"/>
            </a:xfrm>
            <a:prstGeom prst="line">
              <a:avLst/>
            </a:prstGeom>
            <a:ln w="63500">
              <a:solidFill>
                <a:srgbClr val="FFFF00">
                  <a:alpha val="58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563813" y="5181600"/>
              <a:ext cx="760787" cy="26236"/>
            </a:xfrm>
            <a:prstGeom prst="line">
              <a:avLst/>
            </a:prstGeom>
            <a:ln w="63500">
              <a:solidFill>
                <a:srgbClr val="FFFF00">
                  <a:alpha val="58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81800" y="5348599"/>
              <a:ext cx="760787" cy="26236"/>
            </a:xfrm>
            <a:prstGeom prst="line">
              <a:avLst/>
            </a:prstGeom>
            <a:ln w="63500">
              <a:solidFill>
                <a:srgbClr val="FFFF00">
                  <a:alpha val="58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402013" y="5931963"/>
              <a:ext cx="760787" cy="26236"/>
            </a:xfrm>
            <a:prstGeom prst="line">
              <a:avLst/>
            </a:prstGeom>
            <a:ln w="63500">
              <a:solidFill>
                <a:srgbClr val="FFFF00">
                  <a:alpha val="58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100143" y="304800"/>
            <a:ext cx="1367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Basis Atoms:</a:t>
            </a:r>
          </a:p>
          <a:p>
            <a:r>
              <a:rPr lang="en-US" dirty="0" smtClean="0"/>
              <a:t> (000), </a:t>
            </a:r>
          </a:p>
          <a:p>
            <a:r>
              <a:rPr lang="en-US" dirty="0" smtClean="0"/>
              <a:t>(1/2,1/2,0)</a:t>
            </a:r>
          </a:p>
          <a:p>
            <a:r>
              <a:rPr lang="en-US" dirty="0" smtClean="0"/>
              <a:t>(0,1/2,1/2)</a:t>
            </a:r>
          </a:p>
          <a:p>
            <a:r>
              <a:rPr lang="en-US" dirty="0" smtClean="0"/>
              <a:t>(1/2,0,1/2)</a:t>
            </a:r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71800" y="3477522"/>
            <a:ext cx="28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2009" y="501435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also represent the same thing as:</a:t>
            </a:r>
            <a:endParaRPr lang="en-US" dirty="0"/>
          </a:p>
        </p:txBody>
      </p:sp>
      <p:pic>
        <p:nvPicPr>
          <p:cNvPr id="39" name="Picture 38" descr="Picture 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061" y="5014353"/>
            <a:ext cx="1792633" cy="16335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295056" y="2718376"/>
            <a:ext cx="36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Basic Idea is When we Define a non-</a:t>
            </a:r>
            <a:r>
              <a:rPr lang="en-US" dirty="0" err="1" smtClean="0">
                <a:latin typeface="Baskerville"/>
                <a:cs typeface="Baskerville"/>
              </a:rPr>
              <a:t>Bravais</a:t>
            </a:r>
            <a:r>
              <a:rPr lang="en-US" dirty="0" smtClean="0">
                <a:latin typeface="Baskerville"/>
                <a:cs typeface="Baskerville"/>
              </a:rPr>
              <a:t> Lattice, we need to define exactly where the atoms locate.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In </a:t>
            </a:r>
            <a:r>
              <a:rPr lang="en-US" dirty="0" err="1" smtClean="0">
                <a:latin typeface="Baskerville"/>
                <a:cs typeface="Baskerville"/>
              </a:rPr>
              <a:t>NaCl</a:t>
            </a:r>
            <a:r>
              <a:rPr lang="en-US" dirty="0" smtClean="0">
                <a:latin typeface="Baskerville"/>
                <a:cs typeface="Baskerville"/>
              </a:rPr>
              <a:t> structure: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Cl</a:t>
            </a:r>
            <a:r>
              <a:rPr lang="en-US" dirty="0" smtClean="0">
                <a:latin typeface="Baskerville"/>
                <a:cs typeface="Baskerville"/>
              </a:rPr>
              <a:t> ions are at (000)(1/2,1/2,0),(0,1/2,1/2),(1/2,1/2,0) and Na ions at (1/2,0,0),((0,1/2,0),(0,0,1/2) and (1/2.1/2,1/2)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With this information, you also need to define the unit cell length, That is basically related to the </a:t>
            </a:r>
            <a:r>
              <a:rPr lang="en-US" dirty="0" err="1" smtClean="0">
                <a:latin typeface="Baskerville"/>
                <a:cs typeface="Baskerville"/>
              </a:rPr>
              <a:t>bondlength</a:t>
            </a:r>
            <a:r>
              <a:rPr lang="en-US" dirty="0" smtClean="0">
                <a:latin typeface="Baskerville"/>
                <a:cs typeface="Baskerville"/>
              </a:rPr>
              <a:t>. </a:t>
            </a:r>
            <a:endParaRPr lang="en-US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840</Words>
  <Application>Microsoft Macintosh PowerPoint</Application>
  <PresentationFormat>On-screen Show (4:3)</PresentationFormat>
  <Paragraphs>90</Paragraphs>
  <Slides>30</Slides>
  <Notes>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Crystallography – defining directions</vt:lpstr>
      <vt:lpstr>Slide 15</vt:lpstr>
      <vt:lpstr>Example</vt:lpstr>
      <vt:lpstr>Other points about directions</vt:lpstr>
      <vt:lpstr>Crystallography – Miller Indices of planes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North Carolina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Thushari Jayasekera</dc:creator>
  <cp:lastModifiedBy>Thushari Jayasekera</cp:lastModifiedBy>
  <cp:revision>345</cp:revision>
  <dcterms:created xsi:type="dcterms:W3CDTF">2013-01-23T18:13:19Z</dcterms:created>
  <dcterms:modified xsi:type="dcterms:W3CDTF">2013-01-23T19:58:17Z</dcterms:modified>
</cp:coreProperties>
</file>