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embeddings/Microsoft_Equation2.bin" ContentType="application/vnd.openxmlformats-officedocument.oleObject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pict" ContentType="image/pict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21"/>
  </p:notesMasterIdLst>
  <p:sldIdLst>
    <p:sldId id="256" r:id="rId2"/>
    <p:sldId id="273" r:id="rId3"/>
    <p:sldId id="274" r:id="rId4"/>
    <p:sldId id="279" r:id="rId5"/>
    <p:sldId id="275" r:id="rId6"/>
    <p:sldId id="280" r:id="rId7"/>
    <p:sldId id="277" r:id="rId8"/>
    <p:sldId id="281" r:id="rId9"/>
    <p:sldId id="268" r:id="rId10"/>
    <p:sldId id="257" r:id="rId11"/>
    <p:sldId id="270" r:id="rId12"/>
    <p:sldId id="271" r:id="rId13"/>
    <p:sldId id="282" r:id="rId14"/>
    <p:sldId id="278" r:id="rId15"/>
    <p:sldId id="258" r:id="rId16"/>
    <p:sldId id="259" r:id="rId17"/>
    <p:sldId id="260" r:id="rId18"/>
    <p:sldId id="283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87" d="100"/>
          <a:sy n="87" d="100"/>
        </p:scale>
        <p:origin x="-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1" Type="http://schemas.openxmlformats.org/officeDocument/2006/relationships/notesMaster" Target="notesMasters/notes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25916-0AB2-8649-A240-7809C7C6EBE1}" type="datetimeFigureOut">
              <a:rPr lang="en-US" smtClean="0"/>
              <a:t>1/26/13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574BC-0123-5F4F-88DE-83027E1DC1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F61B3D-6696-4424-A44F-4836C23AFAF0}" type="slidenum">
              <a:rPr lang="en-US"/>
              <a:pPr/>
              <a:t>11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-11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E18090-EC42-433D-AC62-93D2670FAAC5}" type="slidenum">
              <a:rPr lang="en-US"/>
              <a:pPr/>
              <a:t>12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-11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CE89B-A5E1-F941-B5FB-A7ECC1476A7E}" type="datetimeFigureOut">
              <a:rPr lang="en-US" smtClean="0"/>
              <a:t>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B58EB-9914-1E41-9C83-F7369AD455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283767"/>
            <a:ext cx="82296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Baskerville"/>
                <a:cs typeface="Baskerville"/>
              </a:rPr>
              <a:t>Electron Diffraction for Determination of Crystal Structures</a:t>
            </a:r>
            <a:endParaRPr lang="en-US" sz="2400" dirty="0">
              <a:latin typeface="Baskerville"/>
              <a:cs typeface="Baskervill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268069"/>
            <a:ext cx="38218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800000"/>
                </a:solidFill>
              </a:rPr>
              <a:t>PHYS 425 Spring 2013</a:t>
            </a:r>
          </a:p>
          <a:p>
            <a:pPr algn="ctr"/>
            <a:r>
              <a:rPr lang="en-US" sz="3200" dirty="0" smtClean="0">
                <a:solidFill>
                  <a:srgbClr val="800000"/>
                </a:solidFill>
              </a:rPr>
              <a:t>Lecture</a:t>
            </a:r>
            <a:r>
              <a:rPr lang="en-US" sz="3200" dirty="0" smtClean="0">
                <a:solidFill>
                  <a:srgbClr val="800000"/>
                </a:solidFill>
              </a:rPr>
              <a:t> 4</a:t>
            </a:r>
            <a:endParaRPr lang="en-US" sz="3200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5018782"/>
            <a:ext cx="70974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Garamond"/>
              </a:rPr>
              <a:t>Instructor : Thushari Jayasekera</a:t>
            </a:r>
          </a:p>
          <a:p>
            <a:pPr algn="ctr"/>
            <a:r>
              <a:rPr lang="en-US" sz="3200" dirty="0" smtClean="0">
                <a:latin typeface="Garamond"/>
              </a:rPr>
              <a:t>Southern Illinois State University - Physic</a:t>
            </a:r>
            <a:r>
              <a:rPr lang="en-US" sz="3200" dirty="0" smtClean="0"/>
              <a:t>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09600" y="49276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Bragg diffraction pattern:  A signature of the crystal structure.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057400"/>
            <a:ext cx="3225800" cy="2108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392668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Conditions for a Sharp Peak in the Diffracted Beam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73436E-5199-4B07-8726-CAF3123139FE}" type="slidenum">
              <a:rPr lang="en-US"/>
              <a:pPr/>
              <a:t>11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20955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X-Rays to Determine Crystal Structure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91050" y="3657600"/>
            <a:ext cx="4279900" cy="2374900"/>
            <a:chOff x="2448" y="2680"/>
            <a:chExt cx="2696" cy="1496"/>
          </a:xfrm>
        </p:grpSpPr>
        <p:sp>
          <p:nvSpPr>
            <p:cNvPr id="43196" name="AutoShape 5"/>
            <p:cNvSpPr>
              <a:spLocks noChangeAspect="1" noChangeArrowheads="1" noTextEdit="1"/>
            </p:cNvSpPr>
            <p:nvPr/>
          </p:nvSpPr>
          <p:spPr bwMode="auto">
            <a:xfrm>
              <a:off x="2448" y="2680"/>
              <a:ext cx="2696" cy="1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304" y="2832"/>
              <a:ext cx="64" cy="888"/>
              <a:chOff x="3304" y="2832"/>
              <a:chExt cx="64" cy="888"/>
            </a:xfrm>
          </p:grpSpPr>
          <p:sp>
            <p:nvSpPr>
              <p:cNvPr id="43218" name="Freeform 7"/>
              <p:cNvSpPr>
                <a:spLocks/>
              </p:cNvSpPr>
              <p:nvPr/>
            </p:nvSpPr>
            <p:spPr bwMode="auto">
              <a:xfrm>
                <a:off x="3304" y="2832"/>
                <a:ext cx="64" cy="80"/>
              </a:xfrm>
              <a:custGeom>
                <a:avLst/>
                <a:gdLst>
                  <a:gd name="T0" fmla="*/ 32 w 64"/>
                  <a:gd name="T1" fmla="*/ 0 h 80"/>
                  <a:gd name="T2" fmla="*/ 64 w 64"/>
                  <a:gd name="T3" fmla="*/ 80 h 80"/>
                  <a:gd name="T4" fmla="*/ 32 w 64"/>
                  <a:gd name="T5" fmla="*/ 56 h 80"/>
                  <a:gd name="T6" fmla="*/ 0 w 64"/>
                  <a:gd name="T7" fmla="*/ 80 h 80"/>
                  <a:gd name="T8" fmla="*/ 32 w 64"/>
                  <a:gd name="T9" fmla="*/ 0 h 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80"/>
                  <a:gd name="T17" fmla="*/ 64 w 64"/>
                  <a:gd name="T18" fmla="*/ 80 h 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80">
                    <a:moveTo>
                      <a:pt x="32" y="0"/>
                    </a:moveTo>
                    <a:lnTo>
                      <a:pt x="64" y="80"/>
                    </a:lnTo>
                    <a:lnTo>
                      <a:pt x="32" y="56"/>
                    </a:lnTo>
                    <a:lnTo>
                      <a:pt x="0" y="8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19" name="Line 8"/>
              <p:cNvSpPr>
                <a:spLocks noChangeShapeType="1"/>
              </p:cNvSpPr>
              <p:nvPr/>
            </p:nvSpPr>
            <p:spPr bwMode="auto">
              <a:xfrm flipV="1">
                <a:off x="3336" y="2888"/>
                <a:ext cx="1" cy="83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198" name="Rectangle 9"/>
            <p:cNvSpPr>
              <a:spLocks noChangeArrowheads="1"/>
            </p:cNvSpPr>
            <p:nvPr/>
          </p:nvSpPr>
          <p:spPr bwMode="auto">
            <a:xfrm>
              <a:off x="2536" y="2768"/>
              <a:ext cx="42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X-ray </a:t>
              </a:r>
              <a:endParaRPr lang="en-US"/>
            </a:p>
          </p:txBody>
        </p:sp>
        <p:sp>
          <p:nvSpPr>
            <p:cNvPr id="43199" name="Rectangle 10"/>
            <p:cNvSpPr>
              <a:spLocks noChangeArrowheads="1"/>
            </p:cNvSpPr>
            <p:nvPr/>
          </p:nvSpPr>
          <p:spPr bwMode="auto">
            <a:xfrm>
              <a:off x="2536" y="2952"/>
              <a:ext cx="63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</a:rPr>
                <a:t>intensity </a:t>
              </a:r>
              <a:endParaRPr lang="en-US" dirty="0"/>
            </a:p>
          </p:txBody>
        </p:sp>
        <p:sp>
          <p:nvSpPr>
            <p:cNvPr id="43200" name="Rectangle 11"/>
            <p:cNvSpPr>
              <a:spLocks noChangeArrowheads="1"/>
            </p:cNvSpPr>
            <p:nvPr/>
          </p:nvSpPr>
          <p:spPr bwMode="auto">
            <a:xfrm>
              <a:off x="2536" y="3136"/>
              <a:ext cx="4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</a:rPr>
                <a:t>(from </a:t>
              </a:r>
              <a:endParaRPr lang="en-US" dirty="0"/>
            </a:p>
          </p:txBody>
        </p:sp>
        <p:sp>
          <p:nvSpPr>
            <p:cNvPr id="43201" name="Rectangle 12"/>
            <p:cNvSpPr>
              <a:spLocks noChangeArrowheads="1"/>
            </p:cNvSpPr>
            <p:nvPr/>
          </p:nvSpPr>
          <p:spPr bwMode="auto">
            <a:xfrm>
              <a:off x="2536" y="3320"/>
              <a:ext cx="63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</a:rPr>
                <a:t>detector)</a:t>
              </a:r>
              <a:endParaRPr lang="en-US"/>
            </a:p>
          </p:txBody>
        </p:sp>
        <p:sp>
          <p:nvSpPr>
            <p:cNvPr id="43202" name="Rectangle 13"/>
            <p:cNvSpPr>
              <a:spLocks noChangeArrowheads="1"/>
            </p:cNvSpPr>
            <p:nvPr/>
          </p:nvSpPr>
          <p:spPr bwMode="auto">
            <a:xfrm>
              <a:off x="4672" y="3528"/>
              <a:ext cx="9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Symbol" pitchFamily="-111" charset="2"/>
                </a:rPr>
                <a:t>q</a:t>
              </a:r>
              <a:endParaRPr lang="en-US"/>
            </a:p>
          </p:txBody>
        </p:sp>
        <p:sp>
          <p:nvSpPr>
            <p:cNvPr id="43203" name="Freeform 14"/>
            <p:cNvSpPr>
              <a:spLocks/>
            </p:cNvSpPr>
            <p:nvPr/>
          </p:nvSpPr>
          <p:spPr bwMode="auto">
            <a:xfrm>
              <a:off x="3360" y="3072"/>
              <a:ext cx="576" cy="648"/>
            </a:xfrm>
            <a:custGeom>
              <a:avLst/>
              <a:gdLst>
                <a:gd name="T0" fmla="*/ 0 w 576"/>
                <a:gd name="T1" fmla="*/ 648 h 648"/>
                <a:gd name="T2" fmla="*/ 296 w 576"/>
                <a:gd name="T3" fmla="*/ 648 h 648"/>
                <a:gd name="T4" fmla="*/ 328 w 576"/>
                <a:gd name="T5" fmla="*/ 624 h 648"/>
                <a:gd name="T6" fmla="*/ 344 w 576"/>
                <a:gd name="T7" fmla="*/ 536 h 648"/>
                <a:gd name="T8" fmla="*/ 352 w 576"/>
                <a:gd name="T9" fmla="*/ 368 h 648"/>
                <a:gd name="T10" fmla="*/ 368 w 576"/>
                <a:gd name="T11" fmla="*/ 208 h 648"/>
                <a:gd name="T12" fmla="*/ 376 w 576"/>
                <a:gd name="T13" fmla="*/ 0 h 648"/>
                <a:gd name="T14" fmla="*/ 392 w 576"/>
                <a:gd name="T15" fmla="*/ 0 h 648"/>
                <a:gd name="T16" fmla="*/ 416 w 576"/>
                <a:gd name="T17" fmla="*/ 376 h 648"/>
                <a:gd name="T18" fmla="*/ 424 w 576"/>
                <a:gd name="T19" fmla="*/ 472 h 648"/>
                <a:gd name="T20" fmla="*/ 448 w 576"/>
                <a:gd name="T21" fmla="*/ 552 h 648"/>
                <a:gd name="T22" fmla="*/ 496 w 576"/>
                <a:gd name="T23" fmla="*/ 616 h 648"/>
                <a:gd name="T24" fmla="*/ 560 w 576"/>
                <a:gd name="T25" fmla="*/ 648 h 648"/>
                <a:gd name="T26" fmla="*/ 576 w 576"/>
                <a:gd name="T27" fmla="*/ 648 h 6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76"/>
                <a:gd name="T43" fmla="*/ 0 h 648"/>
                <a:gd name="T44" fmla="*/ 576 w 576"/>
                <a:gd name="T45" fmla="*/ 648 h 6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76" h="648">
                  <a:moveTo>
                    <a:pt x="0" y="648"/>
                  </a:moveTo>
                  <a:lnTo>
                    <a:pt x="296" y="648"/>
                  </a:lnTo>
                  <a:lnTo>
                    <a:pt x="328" y="624"/>
                  </a:lnTo>
                  <a:lnTo>
                    <a:pt x="344" y="536"/>
                  </a:lnTo>
                  <a:lnTo>
                    <a:pt x="352" y="368"/>
                  </a:lnTo>
                  <a:lnTo>
                    <a:pt x="368" y="208"/>
                  </a:lnTo>
                  <a:lnTo>
                    <a:pt x="376" y="0"/>
                  </a:lnTo>
                  <a:lnTo>
                    <a:pt x="392" y="0"/>
                  </a:lnTo>
                  <a:lnTo>
                    <a:pt x="416" y="376"/>
                  </a:lnTo>
                  <a:lnTo>
                    <a:pt x="424" y="472"/>
                  </a:lnTo>
                  <a:lnTo>
                    <a:pt x="448" y="552"/>
                  </a:lnTo>
                  <a:lnTo>
                    <a:pt x="496" y="616"/>
                  </a:lnTo>
                  <a:lnTo>
                    <a:pt x="560" y="648"/>
                  </a:lnTo>
                  <a:lnTo>
                    <a:pt x="576" y="648"/>
                  </a:lnTo>
                </a:path>
              </a:pathLst>
            </a:custGeom>
            <a:noFill/>
            <a:ln w="254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04" name="Line 15"/>
            <p:cNvSpPr>
              <a:spLocks noChangeShapeType="1"/>
            </p:cNvSpPr>
            <p:nvPr/>
          </p:nvSpPr>
          <p:spPr bwMode="auto">
            <a:xfrm flipV="1">
              <a:off x="3752" y="3664"/>
              <a:ext cx="1" cy="1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05" name="Rectangle 16"/>
            <p:cNvSpPr>
              <a:spLocks noChangeArrowheads="1"/>
            </p:cNvSpPr>
            <p:nvPr/>
          </p:nvSpPr>
          <p:spPr bwMode="auto">
            <a:xfrm>
              <a:off x="3680" y="3816"/>
              <a:ext cx="9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  <a:latin typeface="Symbol" pitchFamily="-111" charset="2"/>
                </a:rPr>
                <a:t>q</a:t>
              </a:r>
              <a:endParaRPr lang="en-US"/>
            </a:p>
          </p:txBody>
        </p:sp>
        <p:sp>
          <p:nvSpPr>
            <p:cNvPr id="43206" name="Rectangle 17"/>
            <p:cNvSpPr>
              <a:spLocks noChangeArrowheads="1"/>
            </p:cNvSpPr>
            <p:nvPr/>
          </p:nvSpPr>
          <p:spPr bwMode="auto">
            <a:xfrm>
              <a:off x="3768" y="3864"/>
              <a:ext cx="8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>
                  <a:solidFill>
                    <a:srgbClr val="000000"/>
                  </a:solidFill>
                </a:rPr>
                <a:t>c</a:t>
              </a:r>
              <a:endParaRPr lang="en-US"/>
            </a:p>
          </p:txBody>
        </p: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3344" y="3688"/>
              <a:ext cx="1248" cy="64"/>
              <a:chOff x="3344" y="3688"/>
              <a:chExt cx="1248" cy="64"/>
            </a:xfrm>
          </p:grpSpPr>
          <p:sp>
            <p:nvSpPr>
              <p:cNvPr id="43216" name="Freeform 19"/>
              <p:cNvSpPr>
                <a:spLocks/>
              </p:cNvSpPr>
              <p:nvPr/>
            </p:nvSpPr>
            <p:spPr bwMode="auto">
              <a:xfrm>
                <a:off x="4512" y="3688"/>
                <a:ext cx="80" cy="64"/>
              </a:xfrm>
              <a:custGeom>
                <a:avLst/>
                <a:gdLst>
                  <a:gd name="T0" fmla="*/ 80 w 80"/>
                  <a:gd name="T1" fmla="*/ 32 h 64"/>
                  <a:gd name="T2" fmla="*/ 0 w 80"/>
                  <a:gd name="T3" fmla="*/ 64 h 64"/>
                  <a:gd name="T4" fmla="*/ 24 w 80"/>
                  <a:gd name="T5" fmla="*/ 32 h 64"/>
                  <a:gd name="T6" fmla="*/ 0 w 80"/>
                  <a:gd name="T7" fmla="*/ 0 h 64"/>
                  <a:gd name="T8" fmla="*/ 80 w 80"/>
                  <a:gd name="T9" fmla="*/ 32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0"/>
                  <a:gd name="T16" fmla="*/ 0 h 64"/>
                  <a:gd name="T17" fmla="*/ 80 w 80"/>
                  <a:gd name="T18" fmla="*/ 64 h 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0" h="64">
                    <a:moveTo>
                      <a:pt x="80" y="32"/>
                    </a:moveTo>
                    <a:lnTo>
                      <a:pt x="0" y="64"/>
                    </a:lnTo>
                    <a:lnTo>
                      <a:pt x="24" y="32"/>
                    </a:lnTo>
                    <a:lnTo>
                      <a:pt x="0" y="0"/>
                    </a:lnTo>
                    <a:lnTo>
                      <a:pt x="80" y="32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17" name="Line 20"/>
              <p:cNvSpPr>
                <a:spLocks noChangeShapeType="1"/>
              </p:cNvSpPr>
              <p:nvPr/>
            </p:nvSpPr>
            <p:spPr bwMode="auto">
              <a:xfrm>
                <a:off x="3344" y="3720"/>
                <a:ext cx="1192" cy="1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3976" y="2880"/>
              <a:ext cx="784" cy="440"/>
              <a:chOff x="3976" y="2880"/>
              <a:chExt cx="784" cy="440"/>
            </a:xfrm>
          </p:grpSpPr>
          <p:sp>
            <p:nvSpPr>
              <p:cNvPr id="43209" name="Rectangle 22"/>
              <p:cNvSpPr>
                <a:spLocks noChangeArrowheads="1"/>
              </p:cNvSpPr>
              <p:nvPr/>
            </p:nvSpPr>
            <p:spPr bwMode="auto">
              <a:xfrm>
                <a:off x="3976" y="2984"/>
                <a:ext cx="21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i="1">
                    <a:solidFill>
                      <a:srgbClr val="000000"/>
                    </a:solidFill>
                  </a:rPr>
                  <a:t>d</a:t>
                </a:r>
                <a:r>
                  <a:rPr lang="en-US" sz="1600">
                    <a:solidFill>
                      <a:srgbClr val="000000"/>
                    </a:solidFill>
                  </a:rPr>
                  <a:t> </a:t>
                </a:r>
                <a:r>
                  <a:rPr lang="en-US" sz="2000">
                    <a:solidFill>
                      <a:srgbClr val="000000"/>
                    </a:solidFill>
                    <a:latin typeface="Symbol" pitchFamily="-111" charset="2"/>
                  </a:rPr>
                  <a:t>=</a:t>
                </a:r>
                <a:endParaRPr lang="en-US"/>
              </a:p>
            </p:txBody>
          </p:sp>
          <p:sp>
            <p:nvSpPr>
              <p:cNvPr id="43210" name="Rectangle 23"/>
              <p:cNvSpPr>
                <a:spLocks noChangeArrowheads="1"/>
              </p:cNvSpPr>
              <p:nvPr/>
            </p:nvSpPr>
            <p:spPr bwMode="auto">
              <a:xfrm>
                <a:off x="4352" y="2880"/>
                <a:ext cx="19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</a:rPr>
                  <a:t>n</a:t>
                </a:r>
                <a:r>
                  <a:rPr lang="en-US" sz="800"/>
                  <a:t> </a:t>
                </a:r>
                <a:r>
                  <a:rPr lang="en-US" sz="2000">
                    <a:solidFill>
                      <a:srgbClr val="000000"/>
                    </a:solidFill>
                    <a:latin typeface="Symbol" pitchFamily="-111" charset="2"/>
                  </a:rPr>
                  <a:t>l</a:t>
                </a:r>
              </a:p>
            </p:txBody>
          </p:sp>
          <p:sp>
            <p:nvSpPr>
              <p:cNvPr id="43211" name="Rectangle 24"/>
              <p:cNvSpPr>
                <a:spLocks noChangeArrowheads="1"/>
              </p:cNvSpPr>
              <p:nvPr/>
            </p:nvSpPr>
            <p:spPr bwMode="auto">
              <a:xfrm>
                <a:off x="4240" y="3088"/>
                <a:ext cx="32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</a:rPr>
                  <a:t>2</a:t>
                </a:r>
                <a:r>
                  <a:rPr lang="en-US" sz="1600">
                    <a:solidFill>
                      <a:srgbClr val="000000"/>
                    </a:solidFill>
                  </a:rPr>
                  <a:t> </a:t>
                </a:r>
                <a:r>
                  <a:rPr lang="en-US" sz="2000">
                    <a:solidFill>
                      <a:srgbClr val="000000"/>
                    </a:solidFill>
                  </a:rPr>
                  <a:t>sin</a:t>
                </a:r>
                <a:endParaRPr lang="en-US"/>
              </a:p>
            </p:txBody>
          </p:sp>
          <p:grpSp>
            <p:nvGrpSpPr>
              <p:cNvPr id="6" name="Group 25"/>
              <p:cNvGrpSpPr>
                <a:grpSpLocks/>
              </p:cNvGrpSpPr>
              <p:nvPr/>
            </p:nvGrpSpPr>
            <p:grpSpPr bwMode="auto">
              <a:xfrm>
                <a:off x="4592" y="3088"/>
                <a:ext cx="160" cy="232"/>
                <a:chOff x="4808" y="2976"/>
                <a:chExt cx="160" cy="232"/>
              </a:xfrm>
            </p:grpSpPr>
            <p:sp>
              <p:nvSpPr>
                <p:cNvPr id="43214" name="Rectangle 26"/>
                <p:cNvSpPr>
                  <a:spLocks noChangeArrowheads="1"/>
                </p:cNvSpPr>
                <p:nvPr/>
              </p:nvSpPr>
              <p:spPr bwMode="auto">
                <a:xfrm>
                  <a:off x="4808" y="2976"/>
                  <a:ext cx="8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  <a:latin typeface="Symbol" pitchFamily="-111" charset="2"/>
                    </a:rPr>
                    <a:t>q</a:t>
                  </a:r>
                  <a:endParaRPr lang="en-US"/>
                </a:p>
              </p:txBody>
            </p:sp>
            <p:sp>
              <p:nvSpPr>
                <p:cNvPr id="43215" name="Rectangle 27"/>
                <p:cNvSpPr>
                  <a:spLocks noChangeArrowheads="1"/>
                </p:cNvSpPr>
                <p:nvPr/>
              </p:nvSpPr>
              <p:spPr bwMode="auto">
                <a:xfrm>
                  <a:off x="4888" y="3016"/>
                  <a:ext cx="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000">
                      <a:solidFill>
                        <a:srgbClr val="000000"/>
                      </a:solidFill>
                    </a:rPr>
                    <a:t>c</a:t>
                  </a:r>
                  <a:endParaRPr lang="en-US"/>
                </a:p>
              </p:txBody>
            </p:sp>
          </p:grpSp>
          <p:sp>
            <p:nvSpPr>
              <p:cNvPr id="43213" name="Line 28"/>
              <p:cNvSpPr>
                <a:spLocks noChangeShapeType="1"/>
              </p:cNvSpPr>
              <p:nvPr/>
            </p:nvSpPr>
            <p:spPr bwMode="auto">
              <a:xfrm>
                <a:off x="4216" y="3088"/>
                <a:ext cx="5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3013" name="Rectangle 54"/>
          <p:cNvSpPr>
            <a:spLocks noChangeArrowheads="1"/>
          </p:cNvSpPr>
          <p:nvPr/>
        </p:nvSpPr>
        <p:spPr bwMode="auto">
          <a:xfrm>
            <a:off x="5957887" y="1494231"/>
            <a:ext cx="2790825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200" dirty="0"/>
              <a:t>Measurement of critical angle, </a:t>
            </a:r>
            <a:r>
              <a:rPr lang="en-US" sz="2200" dirty="0">
                <a:latin typeface="Symbol" pitchFamily="-111" charset="2"/>
              </a:rPr>
              <a:t>q</a:t>
            </a:r>
            <a:r>
              <a:rPr lang="en-US" baseline="-10000" dirty="0"/>
              <a:t>c</a:t>
            </a:r>
            <a:r>
              <a:rPr lang="en-US" sz="2200" dirty="0"/>
              <a:t>, allows computation of planar spacing, </a:t>
            </a:r>
            <a:r>
              <a:rPr lang="en-US" sz="2200" i="1" dirty="0" err="1"/>
              <a:t>d</a:t>
            </a:r>
            <a:r>
              <a:rPr lang="en-US" sz="2200" dirty="0"/>
              <a:t>.</a:t>
            </a:r>
            <a:endParaRPr lang="en-US" dirty="0"/>
          </a:p>
        </p:txBody>
      </p:sp>
      <p:sp>
        <p:nvSpPr>
          <p:cNvPr id="43014" name="Rectangle 55"/>
          <p:cNvSpPr>
            <a:spLocks noChangeArrowheads="1"/>
          </p:cNvSpPr>
          <p:nvPr/>
        </p:nvSpPr>
        <p:spPr bwMode="auto">
          <a:xfrm>
            <a:off x="270128" y="627063"/>
            <a:ext cx="62039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•  Incoming X-rays </a:t>
            </a:r>
            <a:r>
              <a:rPr lang="en-US">
                <a:solidFill>
                  <a:schemeClr val="accent2"/>
                </a:solidFill>
              </a:rPr>
              <a:t>diffract</a:t>
            </a:r>
            <a:r>
              <a:rPr lang="en-US"/>
              <a:t> from crystal planes.</a:t>
            </a:r>
          </a:p>
        </p:txBody>
      </p:sp>
      <p:grpSp>
        <p:nvGrpSpPr>
          <p:cNvPr id="7" name="Group 237"/>
          <p:cNvGrpSpPr>
            <a:grpSpLocks/>
          </p:cNvGrpSpPr>
          <p:nvPr/>
        </p:nvGrpSpPr>
        <p:grpSpPr bwMode="auto">
          <a:xfrm>
            <a:off x="210967" y="1295400"/>
            <a:ext cx="5732634" cy="2263901"/>
            <a:chOff x="830" y="905"/>
            <a:chExt cx="4314" cy="1602"/>
          </a:xfrm>
        </p:grpSpPr>
        <p:sp>
          <p:nvSpPr>
            <p:cNvPr id="43016" name="Line 57"/>
            <p:cNvSpPr>
              <a:spLocks noChangeShapeType="1"/>
            </p:cNvSpPr>
            <p:nvPr/>
          </p:nvSpPr>
          <p:spPr bwMode="auto">
            <a:xfrm>
              <a:off x="2493" y="2047"/>
              <a:ext cx="206" cy="2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7" name="Rectangle 58"/>
            <p:cNvSpPr>
              <a:spLocks noChangeArrowheads="1"/>
            </p:cNvSpPr>
            <p:nvPr/>
          </p:nvSpPr>
          <p:spPr bwMode="auto">
            <a:xfrm>
              <a:off x="3984" y="1728"/>
              <a:ext cx="116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Adapted from Fig. 3.20, </a:t>
              </a:r>
              <a:r>
                <a:rPr lang="en-US" sz="1200" i="1" dirty="0" err="1">
                  <a:solidFill>
                    <a:srgbClr val="000000"/>
                  </a:solidFill>
                </a:rPr>
                <a:t>Callister</a:t>
              </a:r>
              <a:r>
                <a:rPr lang="en-US" sz="1200" i="1" dirty="0">
                  <a:solidFill>
                    <a:srgbClr val="000000"/>
                  </a:solidFill>
                </a:rPr>
                <a:t> &amp; </a:t>
              </a:r>
              <a:r>
                <a:rPr lang="en-US" sz="1200" i="1" dirty="0" err="1">
                  <a:solidFill>
                    <a:srgbClr val="000000"/>
                  </a:solidFill>
                </a:rPr>
                <a:t>Rethwisch</a:t>
              </a:r>
              <a:r>
                <a:rPr lang="en-US" sz="1200" i="1" dirty="0">
                  <a:solidFill>
                    <a:srgbClr val="000000"/>
                  </a:solidFill>
                </a:rPr>
                <a:t> 8e</a:t>
              </a:r>
              <a:r>
                <a:rPr lang="en-US" sz="1200" dirty="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43018" name="Rectangle 59"/>
            <p:cNvSpPr>
              <a:spLocks noChangeArrowheads="1"/>
            </p:cNvSpPr>
            <p:nvPr/>
          </p:nvSpPr>
          <p:spPr bwMode="auto">
            <a:xfrm>
              <a:off x="3900" y="1235"/>
              <a:ext cx="75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996633"/>
                  </a:solidFill>
                </a:rPr>
                <a:t>reflections must </a:t>
              </a:r>
              <a:endParaRPr lang="en-US"/>
            </a:p>
          </p:txBody>
        </p:sp>
        <p:sp>
          <p:nvSpPr>
            <p:cNvPr id="43019" name="Rectangle 60"/>
            <p:cNvSpPr>
              <a:spLocks noChangeArrowheads="1"/>
            </p:cNvSpPr>
            <p:nvPr/>
          </p:nvSpPr>
          <p:spPr bwMode="auto">
            <a:xfrm>
              <a:off x="3900" y="1353"/>
              <a:ext cx="71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dirty="0">
                  <a:solidFill>
                    <a:srgbClr val="996633"/>
                  </a:solidFill>
                </a:rPr>
                <a:t>be in phase for </a:t>
              </a:r>
              <a:endParaRPr lang="en-US" dirty="0"/>
            </a:p>
          </p:txBody>
        </p:sp>
        <p:sp>
          <p:nvSpPr>
            <p:cNvPr id="43020" name="Rectangle 61"/>
            <p:cNvSpPr>
              <a:spLocks noChangeArrowheads="1"/>
            </p:cNvSpPr>
            <p:nvPr/>
          </p:nvSpPr>
          <p:spPr bwMode="auto">
            <a:xfrm>
              <a:off x="3900" y="1472"/>
              <a:ext cx="867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996633"/>
                  </a:solidFill>
                </a:rPr>
                <a:t>a detectable signal</a:t>
              </a:r>
              <a:endParaRPr lang="en-US"/>
            </a:p>
          </p:txBody>
        </p:sp>
        <p:sp>
          <p:nvSpPr>
            <p:cNvPr id="43021" name="Line 62"/>
            <p:cNvSpPr>
              <a:spLocks noChangeShapeType="1"/>
            </p:cNvSpPr>
            <p:nvPr/>
          </p:nvSpPr>
          <p:spPr bwMode="auto">
            <a:xfrm flipV="1">
              <a:off x="1840" y="1506"/>
              <a:ext cx="361" cy="378"/>
            </a:xfrm>
            <a:prstGeom prst="line">
              <a:avLst/>
            </a:prstGeom>
            <a:noFill/>
            <a:ln w="17463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Oval 63"/>
            <p:cNvSpPr>
              <a:spLocks noChangeArrowheads="1"/>
            </p:cNvSpPr>
            <p:nvPr/>
          </p:nvSpPr>
          <p:spPr bwMode="auto">
            <a:xfrm>
              <a:off x="1945" y="2017"/>
              <a:ext cx="61" cy="6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3" name="Oval 64"/>
            <p:cNvSpPr>
              <a:spLocks noChangeArrowheads="1"/>
            </p:cNvSpPr>
            <p:nvPr/>
          </p:nvSpPr>
          <p:spPr bwMode="auto">
            <a:xfrm>
              <a:off x="2611" y="2011"/>
              <a:ext cx="61" cy="6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4" name="Oval 65"/>
            <p:cNvSpPr>
              <a:spLocks noChangeArrowheads="1"/>
            </p:cNvSpPr>
            <p:nvPr/>
          </p:nvSpPr>
          <p:spPr bwMode="auto">
            <a:xfrm>
              <a:off x="3271" y="2011"/>
              <a:ext cx="67" cy="6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5" name="Oval 66"/>
            <p:cNvSpPr>
              <a:spLocks noChangeArrowheads="1"/>
            </p:cNvSpPr>
            <p:nvPr/>
          </p:nvSpPr>
          <p:spPr bwMode="auto">
            <a:xfrm>
              <a:off x="2938" y="2422"/>
              <a:ext cx="62" cy="6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6" name="Oval 67"/>
            <p:cNvSpPr>
              <a:spLocks noChangeArrowheads="1"/>
            </p:cNvSpPr>
            <p:nvPr/>
          </p:nvSpPr>
          <p:spPr bwMode="auto">
            <a:xfrm>
              <a:off x="2266" y="2422"/>
              <a:ext cx="62" cy="6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27" name="Rectangle 68"/>
            <p:cNvSpPr>
              <a:spLocks noChangeArrowheads="1"/>
            </p:cNvSpPr>
            <p:nvPr/>
          </p:nvSpPr>
          <p:spPr bwMode="auto">
            <a:xfrm>
              <a:off x="3729" y="2003"/>
              <a:ext cx="507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spacing </a:t>
              </a:r>
              <a:endParaRPr lang="en-US"/>
            </a:p>
          </p:txBody>
        </p:sp>
        <p:sp>
          <p:nvSpPr>
            <p:cNvPr id="43028" name="Rectangle 69"/>
            <p:cNvSpPr>
              <a:spLocks noChangeArrowheads="1"/>
            </p:cNvSpPr>
            <p:nvPr/>
          </p:nvSpPr>
          <p:spPr bwMode="auto">
            <a:xfrm>
              <a:off x="3729" y="2161"/>
              <a:ext cx="552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between </a:t>
              </a:r>
              <a:endParaRPr lang="en-US"/>
            </a:p>
          </p:txBody>
        </p:sp>
        <p:sp>
          <p:nvSpPr>
            <p:cNvPr id="43029" name="Rectangle 70"/>
            <p:cNvSpPr>
              <a:spLocks noChangeArrowheads="1"/>
            </p:cNvSpPr>
            <p:nvPr/>
          </p:nvSpPr>
          <p:spPr bwMode="auto">
            <a:xfrm>
              <a:off x="3729" y="2319"/>
              <a:ext cx="40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planes</a:t>
              </a:r>
              <a:endParaRPr lang="en-US"/>
            </a:p>
          </p:txBody>
        </p:sp>
        <p:grpSp>
          <p:nvGrpSpPr>
            <p:cNvPr id="8" name="Group 71"/>
            <p:cNvGrpSpPr>
              <a:grpSpLocks/>
            </p:cNvGrpSpPr>
            <p:nvPr/>
          </p:nvGrpSpPr>
          <p:grpSpPr bwMode="auto">
            <a:xfrm>
              <a:off x="3448" y="2045"/>
              <a:ext cx="40" cy="406"/>
              <a:chOff x="3448" y="2042"/>
              <a:chExt cx="46" cy="463"/>
            </a:xfrm>
          </p:grpSpPr>
          <p:sp>
            <p:nvSpPr>
              <p:cNvPr id="43193" name="Freeform 72"/>
              <p:cNvSpPr>
                <a:spLocks/>
              </p:cNvSpPr>
              <p:nvPr/>
            </p:nvSpPr>
            <p:spPr bwMode="auto">
              <a:xfrm>
                <a:off x="3448" y="2459"/>
                <a:ext cx="46" cy="46"/>
              </a:xfrm>
              <a:custGeom>
                <a:avLst/>
                <a:gdLst>
                  <a:gd name="T0" fmla="*/ 23 w 46"/>
                  <a:gd name="T1" fmla="*/ 46 h 46"/>
                  <a:gd name="T2" fmla="*/ 0 w 46"/>
                  <a:gd name="T3" fmla="*/ 0 h 46"/>
                  <a:gd name="T4" fmla="*/ 23 w 46"/>
                  <a:gd name="T5" fmla="*/ 17 h 46"/>
                  <a:gd name="T6" fmla="*/ 46 w 46"/>
                  <a:gd name="T7" fmla="*/ 0 h 46"/>
                  <a:gd name="T8" fmla="*/ 23 w 46"/>
                  <a:gd name="T9" fmla="*/ 46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"/>
                  <a:gd name="T16" fmla="*/ 0 h 46"/>
                  <a:gd name="T17" fmla="*/ 46 w 46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" h="46">
                    <a:moveTo>
                      <a:pt x="23" y="46"/>
                    </a:moveTo>
                    <a:lnTo>
                      <a:pt x="0" y="0"/>
                    </a:lnTo>
                    <a:lnTo>
                      <a:pt x="23" y="17"/>
                    </a:lnTo>
                    <a:lnTo>
                      <a:pt x="46" y="0"/>
                    </a:lnTo>
                    <a:lnTo>
                      <a:pt x="23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94" name="Freeform 73"/>
              <p:cNvSpPr>
                <a:spLocks/>
              </p:cNvSpPr>
              <p:nvPr/>
            </p:nvSpPr>
            <p:spPr bwMode="auto">
              <a:xfrm>
                <a:off x="3448" y="2042"/>
                <a:ext cx="46" cy="45"/>
              </a:xfrm>
              <a:custGeom>
                <a:avLst/>
                <a:gdLst>
                  <a:gd name="T0" fmla="*/ 23 w 46"/>
                  <a:gd name="T1" fmla="*/ 0 h 45"/>
                  <a:gd name="T2" fmla="*/ 46 w 46"/>
                  <a:gd name="T3" fmla="*/ 45 h 45"/>
                  <a:gd name="T4" fmla="*/ 23 w 46"/>
                  <a:gd name="T5" fmla="*/ 28 h 45"/>
                  <a:gd name="T6" fmla="*/ 0 w 46"/>
                  <a:gd name="T7" fmla="*/ 45 h 45"/>
                  <a:gd name="T8" fmla="*/ 23 w 46"/>
                  <a:gd name="T9" fmla="*/ 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6"/>
                  <a:gd name="T16" fmla="*/ 0 h 45"/>
                  <a:gd name="T17" fmla="*/ 46 w 46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6" h="45">
                    <a:moveTo>
                      <a:pt x="23" y="0"/>
                    </a:moveTo>
                    <a:lnTo>
                      <a:pt x="46" y="45"/>
                    </a:lnTo>
                    <a:lnTo>
                      <a:pt x="23" y="28"/>
                    </a:lnTo>
                    <a:lnTo>
                      <a:pt x="0" y="45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95" name="Line 74"/>
              <p:cNvSpPr>
                <a:spLocks noChangeShapeType="1"/>
              </p:cNvSpPr>
              <p:nvPr/>
            </p:nvSpPr>
            <p:spPr bwMode="auto">
              <a:xfrm flipV="1">
                <a:off x="3471" y="2070"/>
                <a:ext cx="1" cy="40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31" name="Rectangle 75"/>
            <p:cNvSpPr>
              <a:spLocks noChangeArrowheads="1"/>
            </p:cNvSpPr>
            <p:nvPr/>
          </p:nvSpPr>
          <p:spPr bwMode="auto">
            <a:xfrm>
              <a:off x="3508" y="2150"/>
              <a:ext cx="7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</a:rPr>
                <a:t>d</a:t>
              </a:r>
              <a:endParaRPr lang="en-US" i="1"/>
            </a:p>
          </p:txBody>
        </p:sp>
        <p:sp>
          <p:nvSpPr>
            <p:cNvPr id="43032" name="Rectangle 76"/>
            <p:cNvSpPr>
              <a:spLocks noChangeArrowheads="1"/>
            </p:cNvSpPr>
            <p:nvPr/>
          </p:nvSpPr>
          <p:spPr bwMode="auto">
            <a:xfrm rot="2760000">
              <a:off x="1360" y="1222"/>
              <a:ext cx="57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009900"/>
                  </a:solidFill>
                </a:rPr>
                <a:t>incoming</a:t>
              </a:r>
              <a:r>
                <a:rPr lang="en-US" sz="1700" dirty="0">
                  <a:solidFill>
                    <a:srgbClr val="009900"/>
                  </a:solidFill>
                  <a:latin typeface="Arial Rounded MT Bold" pitchFamily="-111" charset="0"/>
                </a:rPr>
                <a:t> </a:t>
              </a:r>
              <a:endParaRPr lang="en-US" dirty="0"/>
            </a:p>
          </p:txBody>
        </p:sp>
        <p:sp>
          <p:nvSpPr>
            <p:cNvPr id="43033" name="Rectangle 77"/>
            <p:cNvSpPr>
              <a:spLocks noChangeArrowheads="1"/>
            </p:cNvSpPr>
            <p:nvPr/>
          </p:nvSpPr>
          <p:spPr bwMode="auto">
            <a:xfrm rot="2760000">
              <a:off x="1275" y="1262"/>
              <a:ext cx="393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9900"/>
                  </a:solidFill>
                </a:rPr>
                <a:t>X-rays</a:t>
              </a:r>
              <a:endParaRPr lang="en-US"/>
            </a:p>
          </p:txBody>
        </p:sp>
        <p:sp>
          <p:nvSpPr>
            <p:cNvPr id="43034" name="Rectangle 78"/>
            <p:cNvSpPr>
              <a:spLocks noChangeArrowheads="1"/>
            </p:cNvSpPr>
            <p:nvPr/>
          </p:nvSpPr>
          <p:spPr bwMode="auto">
            <a:xfrm rot="-2640000">
              <a:off x="2641" y="1512"/>
              <a:ext cx="9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CC9900"/>
                  </a:solidFill>
                </a:rPr>
                <a:t>outgoing  X-rays</a:t>
              </a:r>
              <a:endParaRPr lang="en-US"/>
            </a:p>
          </p:txBody>
        </p:sp>
        <p:sp>
          <p:nvSpPr>
            <p:cNvPr id="43035" name="Rectangle 79"/>
            <p:cNvSpPr>
              <a:spLocks noChangeArrowheads="1"/>
            </p:cNvSpPr>
            <p:nvPr/>
          </p:nvSpPr>
          <p:spPr bwMode="auto">
            <a:xfrm rot="-2640000">
              <a:off x="3191" y="1429"/>
              <a:ext cx="34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CC9900"/>
                  </a:solidFill>
                  <a:latin typeface="Arial Rounded MT Bold" pitchFamily="-111" charset="0"/>
                </a:rPr>
                <a:t> </a:t>
              </a:r>
              <a:endParaRPr lang="en-US"/>
            </a:p>
          </p:txBody>
        </p:sp>
        <p:sp>
          <p:nvSpPr>
            <p:cNvPr id="43036" name="Rectangle 80"/>
            <p:cNvSpPr>
              <a:spLocks noChangeArrowheads="1"/>
            </p:cNvSpPr>
            <p:nvPr/>
          </p:nvSpPr>
          <p:spPr bwMode="auto">
            <a:xfrm rot="-2640000">
              <a:off x="3242" y="1410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3037" name="Rectangle 81"/>
            <p:cNvSpPr>
              <a:spLocks noChangeArrowheads="1"/>
            </p:cNvSpPr>
            <p:nvPr/>
          </p:nvSpPr>
          <p:spPr bwMode="auto">
            <a:xfrm rot="2691904">
              <a:off x="3447" y="929"/>
              <a:ext cx="491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996633"/>
                  </a:solidFill>
                </a:rPr>
                <a:t>detector</a:t>
              </a:r>
              <a:endParaRPr lang="en-US"/>
            </a:p>
          </p:txBody>
        </p:sp>
        <p:sp>
          <p:nvSpPr>
            <p:cNvPr id="43038" name="Rectangle 82"/>
            <p:cNvSpPr>
              <a:spLocks noChangeArrowheads="1"/>
            </p:cNvSpPr>
            <p:nvPr/>
          </p:nvSpPr>
          <p:spPr bwMode="auto">
            <a:xfrm>
              <a:off x="1631" y="1771"/>
              <a:ext cx="10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>
                  <a:solidFill>
                    <a:srgbClr val="000000"/>
                  </a:solidFill>
                  <a:latin typeface="Symbol" pitchFamily="-111" charset="2"/>
                </a:rPr>
                <a:t>q</a:t>
              </a:r>
              <a:endParaRPr lang="en-US"/>
            </a:p>
          </p:txBody>
        </p:sp>
        <p:grpSp>
          <p:nvGrpSpPr>
            <p:cNvPr id="9" name="Group 83"/>
            <p:cNvGrpSpPr>
              <a:grpSpLocks/>
            </p:cNvGrpSpPr>
            <p:nvPr/>
          </p:nvGrpSpPr>
          <p:grpSpPr bwMode="auto">
            <a:xfrm>
              <a:off x="3386" y="1556"/>
              <a:ext cx="181" cy="192"/>
              <a:chOff x="3386" y="1556"/>
              <a:chExt cx="181" cy="192"/>
            </a:xfrm>
          </p:grpSpPr>
          <p:sp>
            <p:nvSpPr>
              <p:cNvPr id="43190" name="Freeform 84"/>
              <p:cNvSpPr>
                <a:spLocks/>
              </p:cNvSpPr>
              <p:nvPr/>
            </p:nvSpPr>
            <p:spPr bwMode="auto">
              <a:xfrm>
                <a:off x="3386" y="1692"/>
                <a:ext cx="57" cy="56"/>
              </a:xfrm>
              <a:custGeom>
                <a:avLst/>
                <a:gdLst>
                  <a:gd name="T0" fmla="*/ 0 w 57"/>
                  <a:gd name="T1" fmla="*/ 56 h 56"/>
                  <a:gd name="T2" fmla="*/ 23 w 57"/>
                  <a:gd name="T3" fmla="*/ 0 h 56"/>
                  <a:gd name="T4" fmla="*/ 29 w 57"/>
                  <a:gd name="T5" fmla="*/ 28 h 56"/>
                  <a:gd name="T6" fmla="*/ 57 w 57"/>
                  <a:gd name="T7" fmla="*/ 34 h 56"/>
                  <a:gd name="T8" fmla="*/ 0 w 57"/>
                  <a:gd name="T9" fmla="*/ 56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"/>
                  <a:gd name="T16" fmla="*/ 0 h 56"/>
                  <a:gd name="T17" fmla="*/ 57 w 57"/>
                  <a:gd name="T18" fmla="*/ 56 h 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" h="56">
                    <a:moveTo>
                      <a:pt x="0" y="56"/>
                    </a:moveTo>
                    <a:lnTo>
                      <a:pt x="23" y="0"/>
                    </a:lnTo>
                    <a:lnTo>
                      <a:pt x="29" y="28"/>
                    </a:lnTo>
                    <a:lnTo>
                      <a:pt x="57" y="34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91" name="Freeform 85"/>
              <p:cNvSpPr>
                <a:spLocks/>
              </p:cNvSpPr>
              <p:nvPr/>
            </p:nvSpPr>
            <p:spPr bwMode="auto">
              <a:xfrm>
                <a:off x="3511" y="1556"/>
                <a:ext cx="56" cy="57"/>
              </a:xfrm>
              <a:custGeom>
                <a:avLst/>
                <a:gdLst>
                  <a:gd name="T0" fmla="*/ 56 w 56"/>
                  <a:gd name="T1" fmla="*/ 0 h 57"/>
                  <a:gd name="T2" fmla="*/ 33 w 56"/>
                  <a:gd name="T3" fmla="*/ 57 h 57"/>
                  <a:gd name="T4" fmla="*/ 28 w 56"/>
                  <a:gd name="T5" fmla="*/ 29 h 57"/>
                  <a:gd name="T6" fmla="*/ 0 w 56"/>
                  <a:gd name="T7" fmla="*/ 23 h 57"/>
                  <a:gd name="T8" fmla="*/ 56 w 56"/>
                  <a:gd name="T9" fmla="*/ 0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6"/>
                  <a:gd name="T16" fmla="*/ 0 h 57"/>
                  <a:gd name="T17" fmla="*/ 56 w 56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6" h="57">
                    <a:moveTo>
                      <a:pt x="56" y="0"/>
                    </a:moveTo>
                    <a:lnTo>
                      <a:pt x="33" y="57"/>
                    </a:lnTo>
                    <a:lnTo>
                      <a:pt x="28" y="29"/>
                    </a:lnTo>
                    <a:lnTo>
                      <a:pt x="0" y="23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92" name="Line 86"/>
              <p:cNvSpPr>
                <a:spLocks noChangeShapeType="1"/>
              </p:cNvSpPr>
              <p:nvPr/>
            </p:nvSpPr>
            <p:spPr bwMode="auto">
              <a:xfrm flipV="1">
                <a:off x="3415" y="1585"/>
                <a:ext cx="124" cy="135"/>
              </a:xfrm>
              <a:prstGeom prst="line">
                <a:avLst/>
              </a:prstGeom>
              <a:noFill/>
              <a:ln w="17463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40" name="Rectangle 87"/>
            <p:cNvSpPr>
              <a:spLocks noChangeArrowheads="1"/>
            </p:cNvSpPr>
            <p:nvPr/>
          </p:nvSpPr>
          <p:spPr bwMode="auto">
            <a:xfrm>
              <a:off x="3499" y="1585"/>
              <a:ext cx="11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>
                  <a:solidFill>
                    <a:srgbClr val="0066FF"/>
                  </a:solidFill>
                  <a:latin typeface="Symbol" pitchFamily="-111" charset="2"/>
                </a:rPr>
                <a:t>l</a:t>
              </a:r>
              <a:endParaRPr lang="en-US"/>
            </a:p>
          </p:txBody>
        </p:sp>
        <p:sp>
          <p:nvSpPr>
            <p:cNvPr id="43041" name="Rectangle 88"/>
            <p:cNvSpPr>
              <a:spLocks noChangeArrowheads="1"/>
            </p:cNvSpPr>
            <p:nvPr/>
          </p:nvSpPr>
          <p:spPr bwMode="auto">
            <a:xfrm>
              <a:off x="3200" y="1771"/>
              <a:ext cx="10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>
                  <a:solidFill>
                    <a:srgbClr val="000000"/>
                  </a:solidFill>
                  <a:latin typeface="Symbol" pitchFamily="-111" charset="2"/>
                </a:rPr>
                <a:t>q</a:t>
              </a:r>
              <a:endParaRPr lang="en-US"/>
            </a:p>
          </p:txBody>
        </p:sp>
        <p:grpSp>
          <p:nvGrpSpPr>
            <p:cNvPr id="10" name="Group 89"/>
            <p:cNvGrpSpPr>
              <a:grpSpLocks/>
            </p:cNvGrpSpPr>
            <p:nvPr/>
          </p:nvGrpSpPr>
          <p:grpSpPr bwMode="auto">
            <a:xfrm>
              <a:off x="1423" y="2076"/>
              <a:ext cx="853" cy="217"/>
              <a:chOff x="1423" y="2076"/>
              <a:chExt cx="835" cy="271"/>
            </a:xfrm>
          </p:grpSpPr>
          <p:sp>
            <p:nvSpPr>
              <p:cNvPr id="43188" name="Freeform 90"/>
              <p:cNvSpPr>
                <a:spLocks/>
              </p:cNvSpPr>
              <p:nvPr/>
            </p:nvSpPr>
            <p:spPr bwMode="auto">
              <a:xfrm>
                <a:off x="2201" y="2301"/>
                <a:ext cx="57" cy="46"/>
              </a:xfrm>
              <a:custGeom>
                <a:avLst/>
                <a:gdLst>
                  <a:gd name="T0" fmla="*/ 57 w 57"/>
                  <a:gd name="T1" fmla="*/ 40 h 46"/>
                  <a:gd name="T2" fmla="*/ 0 w 57"/>
                  <a:gd name="T3" fmla="*/ 46 h 46"/>
                  <a:gd name="T4" fmla="*/ 23 w 57"/>
                  <a:gd name="T5" fmla="*/ 29 h 46"/>
                  <a:gd name="T6" fmla="*/ 17 w 57"/>
                  <a:gd name="T7" fmla="*/ 0 h 46"/>
                  <a:gd name="T8" fmla="*/ 57 w 57"/>
                  <a:gd name="T9" fmla="*/ 40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"/>
                  <a:gd name="T16" fmla="*/ 0 h 46"/>
                  <a:gd name="T17" fmla="*/ 57 w 57"/>
                  <a:gd name="T18" fmla="*/ 46 h 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" h="46">
                    <a:moveTo>
                      <a:pt x="57" y="40"/>
                    </a:moveTo>
                    <a:lnTo>
                      <a:pt x="0" y="46"/>
                    </a:lnTo>
                    <a:lnTo>
                      <a:pt x="23" y="29"/>
                    </a:lnTo>
                    <a:lnTo>
                      <a:pt x="17" y="0"/>
                    </a:lnTo>
                    <a:lnTo>
                      <a:pt x="57" y="40"/>
                    </a:lnTo>
                    <a:close/>
                  </a:path>
                </a:pathLst>
              </a:custGeom>
              <a:solidFill>
                <a:srgbClr val="CC0099"/>
              </a:solidFill>
              <a:ln w="9525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89" name="Line 91"/>
              <p:cNvSpPr>
                <a:spLocks noChangeShapeType="1"/>
              </p:cNvSpPr>
              <p:nvPr/>
            </p:nvSpPr>
            <p:spPr bwMode="auto">
              <a:xfrm>
                <a:off x="1423" y="2076"/>
                <a:ext cx="801" cy="254"/>
              </a:xfrm>
              <a:prstGeom prst="line">
                <a:avLst/>
              </a:prstGeom>
              <a:noFill/>
              <a:ln w="9525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43" name="Rectangle 92"/>
            <p:cNvSpPr>
              <a:spLocks noChangeArrowheads="1"/>
            </p:cNvSpPr>
            <p:nvPr/>
          </p:nvSpPr>
          <p:spPr bwMode="auto">
            <a:xfrm>
              <a:off x="830" y="1619"/>
              <a:ext cx="28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CC0099"/>
                  </a:solidFill>
                </a:rPr>
                <a:t>extra </a:t>
              </a:r>
              <a:endParaRPr lang="en-US"/>
            </a:p>
          </p:txBody>
        </p:sp>
        <p:sp>
          <p:nvSpPr>
            <p:cNvPr id="43044" name="Rectangle 93"/>
            <p:cNvSpPr>
              <a:spLocks noChangeArrowheads="1"/>
            </p:cNvSpPr>
            <p:nvPr/>
          </p:nvSpPr>
          <p:spPr bwMode="auto">
            <a:xfrm>
              <a:off x="830" y="1749"/>
              <a:ext cx="44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CC0099"/>
                  </a:solidFill>
                </a:rPr>
                <a:t>distance </a:t>
              </a:r>
              <a:endParaRPr lang="en-US"/>
            </a:p>
          </p:txBody>
        </p:sp>
        <p:sp>
          <p:nvSpPr>
            <p:cNvPr id="43045" name="Rectangle 94"/>
            <p:cNvSpPr>
              <a:spLocks noChangeArrowheads="1"/>
            </p:cNvSpPr>
            <p:nvPr/>
          </p:nvSpPr>
          <p:spPr bwMode="auto">
            <a:xfrm>
              <a:off x="830" y="1878"/>
              <a:ext cx="45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CC0099"/>
                  </a:solidFill>
                </a:rPr>
                <a:t>travelled </a:t>
              </a:r>
              <a:endParaRPr lang="en-US"/>
            </a:p>
          </p:txBody>
        </p:sp>
        <p:sp>
          <p:nvSpPr>
            <p:cNvPr id="43046" name="Rectangle 95"/>
            <p:cNvSpPr>
              <a:spLocks noChangeArrowheads="1"/>
            </p:cNvSpPr>
            <p:nvPr/>
          </p:nvSpPr>
          <p:spPr bwMode="auto">
            <a:xfrm>
              <a:off x="830" y="2008"/>
              <a:ext cx="579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CC0099"/>
                  </a:solidFill>
                </a:rPr>
                <a:t>by wave “2”</a:t>
              </a:r>
              <a:endParaRPr lang="en-US"/>
            </a:p>
          </p:txBody>
        </p:sp>
        <p:grpSp>
          <p:nvGrpSpPr>
            <p:cNvPr id="11" name="Group 96"/>
            <p:cNvGrpSpPr>
              <a:grpSpLocks/>
            </p:cNvGrpSpPr>
            <p:nvPr/>
          </p:nvGrpSpPr>
          <p:grpSpPr bwMode="auto">
            <a:xfrm>
              <a:off x="1423" y="2064"/>
              <a:ext cx="1197" cy="252"/>
              <a:chOff x="1423" y="2064"/>
              <a:chExt cx="1230" cy="249"/>
            </a:xfrm>
          </p:grpSpPr>
          <p:sp>
            <p:nvSpPr>
              <p:cNvPr id="43186" name="Freeform 97"/>
              <p:cNvSpPr>
                <a:spLocks/>
              </p:cNvSpPr>
              <p:nvPr/>
            </p:nvSpPr>
            <p:spPr bwMode="auto">
              <a:xfrm>
                <a:off x="2596" y="2268"/>
                <a:ext cx="57" cy="45"/>
              </a:xfrm>
              <a:custGeom>
                <a:avLst/>
                <a:gdLst>
                  <a:gd name="T0" fmla="*/ 57 w 57"/>
                  <a:gd name="T1" fmla="*/ 33 h 45"/>
                  <a:gd name="T2" fmla="*/ 0 w 57"/>
                  <a:gd name="T3" fmla="*/ 45 h 45"/>
                  <a:gd name="T4" fmla="*/ 23 w 57"/>
                  <a:gd name="T5" fmla="*/ 28 h 45"/>
                  <a:gd name="T6" fmla="*/ 12 w 57"/>
                  <a:gd name="T7" fmla="*/ 0 h 45"/>
                  <a:gd name="T8" fmla="*/ 57 w 57"/>
                  <a:gd name="T9" fmla="*/ 33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"/>
                  <a:gd name="T16" fmla="*/ 0 h 45"/>
                  <a:gd name="T17" fmla="*/ 57 w 57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" h="45">
                    <a:moveTo>
                      <a:pt x="57" y="33"/>
                    </a:moveTo>
                    <a:lnTo>
                      <a:pt x="0" y="45"/>
                    </a:lnTo>
                    <a:lnTo>
                      <a:pt x="23" y="28"/>
                    </a:lnTo>
                    <a:lnTo>
                      <a:pt x="12" y="0"/>
                    </a:lnTo>
                    <a:lnTo>
                      <a:pt x="57" y="33"/>
                    </a:lnTo>
                    <a:close/>
                  </a:path>
                </a:pathLst>
              </a:custGeom>
              <a:solidFill>
                <a:srgbClr val="CC0099"/>
              </a:solidFill>
              <a:ln w="9525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87" name="Line 98"/>
              <p:cNvSpPr>
                <a:spLocks noChangeShapeType="1"/>
              </p:cNvSpPr>
              <p:nvPr/>
            </p:nvSpPr>
            <p:spPr bwMode="auto">
              <a:xfrm>
                <a:off x="1423" y="2064"/>
                <a:ext cx="1196" cy="232"/>
              </a:xfrm>
              <a:prstGeom prst="line">
                <a:avLst/>
              </a:prstGeom>
              <a:noFill/>
              <a:ln w="9525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48" name="Rectangle 99"/>
            <p:cNvSpPr>
              <a:spLocks noChangeArrowheads="1"/>
            </p:cNvSpPr>
            <p:nvPr/>
          </p:nvSpPr>
          <p:spPr bwMode="auto">
            <a:xfrm rot="2760000">
              <a:off x="1877" y="1423"/>
              <a:ext cx="16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9900"/>
                  </a:solidFill>
                </a:rPr>
                <a:t>“1”</a:t>
              </a:r>
              <a:endParaRPr lang="en-US"/>
            </a:p>
          </p:txBody>
        </p:sp>
        <p:sp>
          <p:nvSpPr>
            <p:cNvPr id="43049" name="Rectangle 100"/>
            <p:cNvSpPr>
              <a:spLocks noChangeArrowheads="1"/>
            </p:cNvSpPr>
            <p:nvPr/>
          </p:nvSpPr>
          <p:spPr bwMode="auto">
            <a:xfrm rot="2760000">
              <a:off x="1651" y="1654"/>
              <a:ext cx="16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9900"/>
                  </a:solidFill>
                </a:rPr>
                <a:t>“2”</a:t>
              </a:r>
              <a:endParaRPr lang="en-US"/>
            </a:p>
          </p:txBody>
        </p:sp>
        <p:sp>
          <p:nvSpPr>
            <p:cNvPr id="43050" name="Rectangle 101"/>
            <p:cNvSpPr>
              <a:spLocks noChangeArrowheads="1"/>
            </p:cNvSpPr>
            <p:nvPr/>
          </p:nvSpPr>
          <p:spPr bwMode="auto">
            <a:xfrm rot="-2700000">
              <a:off x="3226" y="999"/>
              <a:ext cx="16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996600"/>
                  </a:solidFill>
                </a:rPr>
                <a:t>“1”</a:t>
              </a:r>
              <a:endParaRPr lang="en-US"/>
            </a:p>
          </p:txBody>
        </p:sp>
        <p:sp>
          <p:nvSpPr>
            <p:cNvPr id="43051" name="Rectangle 102"/>
            <p:cNvSpPr>
              <a:spLocks noChangeArrowheads="1"/>
            </p:cNvSpPr>
            <p:nvPr/>
          </p:nvSpPr>
          <p:spPr bwMode="auto">
            <a:xfrm rot="-2700000">
              <a:off x="3638" y="1338"/>
              <a:ext cx="166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996600"/>
                  </a:solidFill>
                </a:rPr>
                <a:t>“2”</a:t>
              </a:r>
              <a:endParaRPr lang="en-US"/>
            </a:p>
          </p:txBody>
        </p:sp>
        <p:grpSp>
          <p:nvGrpSpPr>
            <p:cNvPr id="12" name="Group 103"/>
            <p:cNvGrpSpPr>
              <a:grpSpLocks/>
            </p:cNvGrpSpPr>
            <p:nvPr/>
          </p:nvGrpSpPr>
          <p:grpSpPr bwMode="auto">
            <a:xfrm rot="2673789">
              <a:off x="1826" y="1884"/>
              <a:ext cx="297" cy="125"/>
              <a:chOff x="2136" y="3028"/>
              <a:chExt cx="902" cy="450"/>
            </a:xfrm>
          </p:grpSpPr>
          <p:grpSp>
            <p:nvGrpSpPr>
              <p:cNvPr id="13" name="Group 104"/>
              <p:cNvGrpSpPr>
                <a:grpSpLocks/>
              </p:cNvGrpSpPr>
              <p:nvPr/>
            </p:nvGrpSpPr>
            <p:grpSpPr bwMode="auto">
              <a:xfrm>
                <a:off x="2136" y="3028"/>
                <a:ext cx="450" cy="450"/>
                <a:chOff x="2136" y="3028"/>
                <a:chExt cx="450" cy="450"/>
              </a:xfrm>
            </p:grpSpPr>
            <p:sp>
              <p:nvSpPr>
                <p:cNvPr id="43184" name="Freeform 105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85" name="Freeform 106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07"/>
              <p:cNvGrpSpPr>
                <a:grpSpLocks/>
              </p:cNvGrpSpPr>
              <p:nvPr/>
            </p:nvGrpSpPr>
            <p:grpSpPr bwMode="auto">
              <a:xfrm flipH="1">
                <a:off x="2588" y="3028"/>
                <a:ext cx="450" cy="450"/>
                <a:chOff x="2136" y="3028"/>
                <a:chExt cx="450" cy="450"/>
              </a:xfrm>
            </p:grpSpPr>
            <p:sp>
              <p:nvSpPr>
                <p:cNvPr id="43182" name="Freeform 108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83" name="Freeform 109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" name="Group 110"/>
            <p:cNvGrpSpPr>
              <a:grpSpLocks/>
            </p:cNvGrpSpPr>
            <p:nvPr/>
          </p:nvGrpSpPr>
          <p:grpSpPr bwMode="auto">
            <a:xfrm rot="2673789">
              <a:off x="2033" y="2090"/>
              <a:ext cx="297" cy="125"/>
              <a:chOff x="2136" y="3028"/>
              <a:chExt cx="902" cy="450"/>
            </a:xfrm>
          </p:grpSpPr>
          <p:grpSp>
            <p:nvGrpSpPr>
              <p:cNvPr id="16" name="Group 111"/>
              <p:cNvGrpSpPr>
                <a:grpSpLocks/>
              </p:cNvGrpSpPr>
              <p:nvPr/>
            </p:nvGrpSpPr>
            <p:grpSpPr bwMode="auto">
              <a:xfrm>
                <a:off x="2136" y="3028"/>
                <a:ext cx="450" cy="450"/>
                <a:chOff x="2136" y="3028"/>
                <a:chExt cx="450" cy="450"/>
              </a:xfrm>
            </p:grpSpPr>
            <p:sp>
              <p:nvSpPr>
                <p:cNvPr id="43178" name="Freeform 112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79" name="Freeform 113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14"/>
              <p:cNvGrpSpPr>
                <a:grpSpLocks/>
              </p:cNvGrpSpPr>
              <p:nvPr/>
            </p:nvGrpSpPr>
            <p:grpSpPr bwMode="auto">
              <a:xfrm flipH="1">
                <a:off x="2588" y="3028"/>
                <a:ext cx="450" cy="450"/>
                <a:chOff x="2136" y="3028"/>
                <a:chExt cx="450" cy="450"/>
              </a:xfrm>
            </p:grpSpPr>
            <p:sp>
              <p:nvSpPr>
                <p:cNvPr id="43176" name="Freeform 115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77" name="Freeform 116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3054" name="Line 117"/>
            <p:cNvSpPr>
              <a:spLocks noChangeShapeType="1"/>
            </p:cNvSpPr>
            <p:nvPr/>
          </p:nvSpPr>
          <p:spPr bwMode="auto">
            <a:xfrm>
              <a:off x="1547" y="2453"/>
              <a:ext cx="2105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55" name="Oval 118"/>
            <p:cNvSpPr>
              <a:spLocks noChangeArrowheads="1"/>
            </p:cNvSpPr>
            <p:nvPr/>
          </p:nvSpPr>
          <p:spPr bwMode="auto">
            <a:xfrm>
              <a:off x="1905" y="2388"/>
              <a:ext cx="113" cy="119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56" name="Oval 119"/>
            <p:cNvSpPr>
              <a:spLocks noChangeArrowheads="1"/>
            </p:cNvSpPr>
            <p:nvPr/>
          </p:nvSpPr>
          <p:spPr bwMode="auto">
            <a:xfrm>
              <a:off x="2577" y="2394"/>
              <a:ext cx="118" cy="113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57" name="Oval 120"/>
            <p:cNvSpPr>
              <a:spLocks noChangeArrowheads="1"/>
            </p:cNvSpPr>
            <p:nvPr/>
          </p:nvSpPr>
          <p:spPr bwMode="auto">
            <a:xfrm>
              <a:off x="3243" y="2388"/>
              <a:ext cx="112" cy="119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58" name="Line 121"/>
            <p:cNvSpPr>
              <a:spLocks noChangeShapeType="1"/>
            </p:cNvSpPr>
            <p:nvPr/>
          </p:nvSpPr>
          <p:spPr bwMode="auto">
            <a:xfrm flipH="1">
              <a:off x="2283" y="2053"/>
              <a:ext cx="200" cy="1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" name="Group 122"/>
            <p:cNvGrpSpPr>
              <a:grpSpLocks/>
            </p:cNvGrpSpPr>
            <p:nvPr/>
          </p:nvGrpSpPr>
          <p:grpSpPr bwMode="auto">
            <a:xfrm flipH="1">
              <a:off x="3059" y="1482"/>
              <a:ext cx="501" cy="325"/>
              <a:chOff x="1799" y="1926"/>
              <a:chExt cx="501" cy="325"/>
            </a:xfrm>
          </p:grpSpPr>
          <p:grpSp>
            <p:nvGrpSpPr>
              <p:cNvPr id="19" name="Group 123"/>
              <p:cNvGrpSpPr>
                <a:grpSpLocks/>
              </p:cNvGrpSpPr>
              <p:nvPr/>
            </p:nvGrpSpPr>
            <p:grpSpPr bwMode="auto">
              <a:xfrm rot="2673789">
                <a:off x="1799" y="1926"/>
                <a:ext cx="297" cy="125"/>
                <a:chOff x="2136" y="3028"/>
                <a:chExt cx="902" cy="450"/>
              </a:xfrm>
            </p:grpSpPr>
            <p:grpSp>
              <p:nvGrpSpPr>
                <p:cNvPr id="20" name="Group 124"/>
                <p:cNvGrpSpPr>
                  <a:grpSpLocks/>
                </p:cNvGrpSpPr>
                <p:nvPr/>
              </p:nvGrpSpPr>
              <p:grpSpPr bwMode="auto">
                <a:xfrm>
                  <a:off x="2136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72" name="Freeform 125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73" name="Freeform 126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127"/>
                <p:cNvGrpSpPr>
                  <a:grpSpLocks/>
                </p:cNvGrpSpPr>
                <p:nvPr/>
              </p:nvGrpSpPr>
              <p:grpSpPr bwMode="auto">
                <a:xfrm flipH="1">
                  <a:off x="2588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70" name="Freeform 128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71" name="Freeform 129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" name="Group 130"/>
              <p:cNvGrpSpPr>
                <a:grpSpLocks/>
              </p:cNvGrpSpPr>
              <p:nvPr/>
            </p:nvGrpSpPr>
            <p:grpSpPr bwMode="auto">
              <a:xfrm rot="2673789">
                <a:off x="2003" y="2126"/>
                <a:ext cx="297" cy="125"/>
                <a:chOff x="2136" y="3028"/>
                <a:chExt cx="902" cy="450"/>
              </a:xfrm>
            </p:grpSpPr>
            <p:grpSp>
              <p:nvGrpSpPr>
                <p:cNvPr id="23" name="Group 131"/>
                <p:cNvGrpSpPr>
                  <a:grpSpLocks/>
                </p:cNvGrpSpPr>
                <p:nvPr/>
              </p:nvGrpSpPr>
              <p:grpSpPr bwMode="auto">
                <a:xfrm>
                  <a:off x="2136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66" name="Freeform 132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67" name="Freeform 133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134"/>
                <p:cNvGrpSpPr>
                  <a:grpSpLocks/>
                </p:cNvGrpSpPr>
                <p:nvPr/>
              </p:nvGrpSpPr>
              <p:grpSpPr bwMode="auto">
                <a:xfrm flipH="1">
                  <a:off x="2588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64" name="Freeform 135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65" name="Freeform 136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5" name="Group 137"/>
            <p:cNvGrpSpPr>
              <a:grpSpLocks/>
            </p:cNvGrpSpPr>
            <p:nvPr/>
          </p:nvGrpSpPr>
          <p:grpSpPr bwMode="auto">
            <a:xfrm rot="18926211" flipH="1">
              <a:off x="3062" y="1278"/>
              <a:ext cx="297" cy="125"/>
              <a:chOff x="2136" y="3028"/>
              <a:chExt cx="902" cy="450"/>
            </a:xfrm>
          </p:grpSpPr>
          <p:grpSp>
            <p:nvGrpSpPr>
              <p:cNvPr id="26" name="Group 138"/>
              <p:cNvGrpSpPr>
                <a:grpSpLocks/>
              </p:cNvGrpSpPr>
              <p:nvPr/>
            </p:nvGrpSpPr>
            <p:grpSpPr bwMode="auto">
              <a:xfrm>
                <a:off x="2136" y="3028"/>
                <a:ext cx="450" cy="450"/>
                <a:chOff x="2136" y="3028"/>
                <a:chExt cx="450" cy="450"/>
              </a:xfrm>
            </p:grpSpPr>
            <p:sp>
              <p:nvSpPr>
                <p:cNvPr id="43158" name="Freeform 139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59" name="Freeform 140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141"/>
              <p:cNvGrpSpPr>
                <a:grpSpLocks/>
              </p:cNvGrpSpPr>
              <p:nvPr/>
            </p:nvGrpSpPr>
            <p:grpSpPr bwMode="auto">
              <a:xfrm flipH="1">
                <a:off x="2588" y="3028"/>
                <a:ext cx="450" cy="450"/>
                <a:chOff x="2136" y="3028"/>
                <a:chExt cx="450" cy="450"/>
              </a:xfrm>
            </p:grpSpPr>
            <p:sp>
              <p:nvSpPr>
                <p:cNvPr id="43156" name="Freeform 142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57" name="Freeform 143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" name="Group 144"/>
            <p:cNvGrpSpPr>
              <a:grpSpLocks/>
            </p:cNvGrpSpPr>
            <p:nvPr/>
          </p:nvGrpSpPr>
          <p:grpSpPr bwMode="auto">
            <a:xfrm rot="18926211" flipH="1">
              <a:off x="2858" y="1478"/>
              <a:ext cx="297" cy="125"/>
              <a:chOff x="2136" y="3028"/>
              <a:chExt cx="902" cy="450"/>
            </a:xfrm>
          </p:grpSpPr>
          <p:grpSp>
            <p:nvGrpSpPr>
              <p:cNvPr id="29" name="Group 145"/>
              <p:cNvGrpSpPr>
                <a:grpSpLocks/>
              </p:cNvGrpSpPr>
              <p:nvPr/>
            </p:nvGrpSpPr>
            <p:grpSpPr bwMode="auto">
              <a:xfrm>
                <a:off x="2136" y="3028"/>
                <a:ext cx="450" cy="450"/>
                <a:chOff x="2136" y="3028"/>
                <a:chExt cx="450" cy="450"/>
              </a:xfrm>
            </p:grpSpPr>
            <p:sp>
              <p:nvSpPr>
                <p:cNvPr id="43152" name="Freeform 146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53" name="Freeform 147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" name="Group 148"/>
              <p:cNvGrpSpPr>
                <a:grpSpLocks/>
              </p:cNvGrpSpPr>
              <p:nvPr/>
            </p:nvGrpSpPr>
            <p:grpSpPr bwMode="auto">
              <a:xfrm flipH="1">
                <a:off x="2588" y="3028"/>
                <a:ext cx="450" cy="450"/>
                <a:chOff x="2136" y="3028"/>
                <a:chExt cx="450" cy="450"/>
              </a:xfrm>
            </p:grpSpPr>
            <p:sp>
              <p:nvSpPr>
                <p:cNvPr id="43150" name="Freeform 149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51" name="Freeform 150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" name="Group 151"/>
            <p:cNvGrpSpPr>
              <a:grpSpLocks/>
            </p:cNvGrpSpPr>
            <p:nvPr/>
          </p:nvGrpSpPr>
          <p:grpSpPr bwMode="auto">
            <a:xfrm rot="18926211" flipH="1">
              <a:off x="3272" y="1071"/>
              <a:ext cx="297" cy="125"/>
              <a:chOff x="2136" y="3028"/>
              <a:chExt cx="902" cy="450"/>
            </a:xfrm>
          </p:grpSpPr>
          <p:grpSp>
            <p:nvGrpSpPr>
              <p:cNvPr id="43008" name="Group 152"/>
              <p:cNvGrpSpPr>
                <a:grpSpLocks/>
              </p:cNvGrpSpPr>
              <p:nvPr/>
            </p:nvGrpSpPr>
            <p:grpSpPr bwMode="auto">
              <a:xfrm>
                <a:off x="2136" y="3028"/>
                <a:ext cx="450" cy="450"/>
                <a:chOff x="2136" y="3028"/>
                <a:chExt cx="450" cy="450"/>
              </a:xfrm>
            </p:grpSpPr>
            <p:sp>
              <p:nvSpPr>
                <p:cNvPr id="43146" name="Freeform 153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47" name="Freeform 154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09" name="Group 155"/>
              <p:cNvGrpSpPr>
                <a:grpSpLocks/>
              </p:cNvGrpSpPr>
              <p:nvPr/>
            </p:nvGrpSpPr>
            <p:grpSpPr bwMode="auto">
              <a:xfrm flipH="1">
                <a:off x="2588" y="3028"/>
                <a:ext cx="450" cy="450"/>
                <a:chOff x="2136" y="3028"/>
                <a:chExt cx="450" cy="450"/>
              </a:xfrm>
            </p:grpSpPr>
            <p:sp>
              <p:nvSpPr>
                <p:cNvPr id="43144" name="Freeform 156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45" name="Freeform 157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3012" name="Group 158"/>
            <p:cNvGrpSpPr>
              <a:grpSpLocks/>
            </p:cNvGrpSpPr>
            <p:nvPr/>
          </p:nvGrpSpPr>
          <p:grpSpPr bwMode="auto">
            <a:xfrm rot="18926211" flipH="1">
              <a:off x="3473" y="1275"/>
              <a:ext cx="297" cy="125"/>
              <a:chOff x="2136" y="3028"/>
              <a:chExt cx="902" cy="450"/>
            </a:xfrm>
          </p:grpSpPr>
          <p:grpSp>
            <p:nvGrpSpPr>
              <p:cNvPr id="43015" name="Group 159"/>
              <p:cNvGrpSpPr>
                <a:grpSpLocks/>
              </p:cNvGrpSpPr>
              <p:nvPr/>
            </p:nvGrpSpPr>
            <p:grpSpPr bwMode="auto">
              <a:xfrm>
                <a:off x="2136" y="3028"/>
                <a:ext cx="450" cy="450"/>
                <a:chOff x="2136" y="3028"/>
                <a:chExt cx="450" cy="450"/>
              </a:xfrm>
            </p:grpSpPr>
            <p:sp>
              <p:nvSpPr>
                <p:cNvPr id="43140" name="Freeform 160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41" name="Freeform 161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30" name="Group 162"/>
              <p:cNvGrpSpPr>
                <a:grpSpLocks/>
              </p:cNvGrpSpPr>
              <p:nvPr/>
            </p:nvGrpSpPr>
            <p:grpSpPr bwMode="auto">
              <a:xfrm flipH="1">
                <a:off x="2588" y="3028"/>
                <a:ext cx="450" cy="450"/>
                <a:chOff x="2136" y="3028"/>
                <a:chExt cx="450" cy="450"/>
              </a:xfrm>
            </p:grpSpPr>
            <p:sp>
              <p:nvSpPr>
                <p:cNvPr id="43138" name="Freeform 163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39" name="Freeform 164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3064" name="Line 165"/>
            <p:cNvSpPr>
              <a:spLocks noChangeShapeType="1"/>
            </p:cNvSpPr>
            <p:nvPr/>
          </p:nvSpPr>
          <p:spPr bwMode="auto">
            <a:xfrm>
              <a:off x="3474" y="964"/>
              <a:ext cx="227" cy="2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65" name="Line 166"/>
            <p:cNvSpPr>
              <a:spLocks noChangeShapeType="1"/>
            </p:cNvSpPr>
            <p:nvPr/>
          </p:nvSpPr>
          <p:spPr bwMode="auto">
            <a:xfrm>
              <a:off x="3425" y="905"/>
              <a:ext cx="357" cy="352"/>
            </a:xfrm>
            <a:prstGeom prst="line">
              <a:avLst/>
            </a:prstGeom>
            <a:noFill/>
            <a:ln w="71438">
              <a:solidFill>
                <a:srgbClr val="9966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66" name="Freeform 167"/>
            <p:cNvSpPr>
              <a:spLocks/>
            </p:cNvSpPr>
            <p:nvPr/>
          </p:nvSpPr>
          <p:spPr bwMode="auto">
            <a:xfrm>
              <a:off x="1780" y="1851"/>
              <a:ext cx="95" cy="196"/>
            </a:xfrm>
            <a:custGeom>
              <a:avLst/>
              <a:gdLst>
                <a:gd name="T0" fmla="*/ 13205 w 65"/>
                <a:gd name="T1" fmla="*/ 0 h 159"/>
                <a:gd name="T2" fmla="*/ 7790 w 65"/>
                <a:gd name="T3" fmla="*/ 563 h 159"/>
                <a:gd name="T4" fmla="*/ 2707 w 65"/>
                <a:gd name="T5" fmla="*/ 1390 h 159"/>
                <a:gd name="T6" fmla="*/ 403 w 65"/>
                <a:gd name="T7" fmla="*/ 2410 h 159"/>
                <a:gd name="T8" fmla="*/ 403 w 65"/>
                <a:gd name="T9" fmla="*/ 2971 h 1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"/>
                <a:gd name="T16" fmla="*/ 0 h 159"/>
                <a:gd name="T17" fmla="*/ 65 w 65"/>
                <a:gd name="T18" fmla="*/ 159 h 1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" h="159">
                  <a:moveTo>
                    <a:pt x="65" y="0"/>
                  </a:moveTo>
                  <a:cubicBezTo>
                    <a:pt x="55" y="9"/>
                    <a:pt x="46" y="18"/>
                    <a:pt x="38" y="30"/>
                  </a:cubicBezTo>
                  <a:cubicBezTo>
                    <a:pt x="30" y="42"/>
                    <a:pt x="20" y="59"/>
                    <a:pt x="14" y="75"/>
                  </a:cubicBezTo>
                  <a:cubicBezTo>
                    <a:pt x="8" y="91"/>
                    <a:pt x="4" y="115"/>
                    <a:pt x="2" y="129"/>
                  </a:cubicBezTo>
                  <a:cubicBezTo>
                    <a:pt x="0" y="143"/>
                    <a:pt x="1" y="151"/>
                    <a:pt x="2" y="15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039" name="Group 168"/>
            <p:cNvGrpSpPr>
              <a:grpSpLocks/>
            </p:cNvGrpSpPr>
            <p:nvPr/>
          </p:nvGrpSpPr>
          <p:grpSpPr bwMode="auto">
            <a:xfrm>
              <a:off x="2043" y="1685"/>
              <a:ext cx="501" cy="325"/>
              <a:chOff x="1799" y="1926"/>
              <a:chExt cx="501" cy="325"/>
            </a:xfrm>
          </p:grpSpPr>
          <p:grpSp>
            <p:nvGrpSpPr>
              <p:cNvPr id="43042" name="Group 169"/>
              <p:cNvGrpSpPr>
                <a:grpSpLocks/>
              </p:cNvGrpSpPr>
              <p:nvPr/>
            </p:nvGrpSpPr>
            <p:grpSpPr bwMode="auto">
              <a:xfrm rot="2673789">
                <a:off x="1799" y="1926"/>
                <a:ext cx="297" cy="125"/>
                <a:chOff x="2136" y="3028"/>
                <a:chExt cx="902" cy="450"/>
              </a:xfrm>
            </p:grpSpPr>
            <p:grpSp>
              <p:nvGrpSpPr>
                <p:cNvPr id="43047" name="Group 170"/>
                <p:cNvGrpSpPr>
                  <a:grpSpLocks/>
                </p:cNvGrpSpPr>
                <p:nvPr/>
              </p:nvGrpSpPr>
              <p:grpSpPr bwMode="auto">
                <a:xfrm>
                  <a:off x="2136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34" name="Freeform 171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35" name="Freeform 172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52" name="Group 173"/>
                <p:cNvGrpSpPr>
                  <a:grpSpLocks/>
                </p:cNvGrpSpPr>
                <p:nvPr/>
              </p:nvGrpSpPr>
              <p:grpSpPr bwMode="auto">
                <a:xfrm flipH="1">
                  <a:off x="2588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32" name="Freeform 174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33" name="Freeform 175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053" name="Group 176"/>
              <p:cNvGrpSpPr>
                <a:grpSpLocks/>
              </p:cNvGrpSpPr>
              <p:nvPr/>
            </p:nvGrpSpPr>
            <p:grpSpPr bwMode="auto">
              <a:xfrm rot="2673789">
                <a:off x="2003" y="2126"/>
                <a:ext cx="297" cy="125"/>
                <a:chOff x="2136" y="3028"/>
                <a:chExt cx="902" cy="450"/>
              </a:xfrm>
            </p:grpSpPr>
            <p:grpSp>
              <p:nvGrpSpPr>
                <p:cNvPr id="43059" name="Group 177"/>
                <p:cNvGrpSpPr>
                  <a:grpSpLocks/>
                </p:cNvGrpSpPr>
                <p:nvPr/>
              </p:nvGrpSpPr>
              <p:grpSpPr bwMode="auto">
                <a:xfrm>
                  <a:off x="2136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28" name="Freeform 178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29" name="Freeform 179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60" name="Group 180"/>
                <p:cNvGrpSpPr>
                  <a:grpSpLocks/>
                </p:cNvGrpSpPr>
                <p:nvPr/>
              </p:nvGrpSpPr>
              <p:grpSpPr bwMode="auto">
                <a:xfrm flipH="1">
                  <a:off x="2588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26" name="Freeform 181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27" name="Freeform 182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3068" name="Rectangle 183"/>
            <p:cNvSpPr>
              <a:spLocks noChangeArrowheads="1"/>
            </p:cNvSpPr>
            <p:nvPr/>
          </p:nvSpPr>
          <p:spPr bwMode="auto">
            <a:xfrm rot="2700000">
              <a:off x="2466" y="1942"/>
              <a:ext cx="82" cy="82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061" name="Group 184"/>
            <p:cNvGrpSpPr>
              <a:grpSpLocks/>
            </p:cNvGrpSpPr>
            <p:nvPr/>
          </p:nvGrpSpPr>
          <p:grpSpPr bwMode="auto">
            <a:xfrm flipH="1">
              <a:off x="2444" y="1683"/>
              <a:ext cx="501" cy="325"/>
              <a:chOff x="1799" y="1926"/>
              <a:chExt cx="501" cy="325"/>
            </a:xfrm>
          </p:grpSpPr>
          <p:grpSp>
            <p:nvGrpSpPr>
              <p:cNvPr id="43062" name="Group 185"/>
              <p:cNvGrpSpPr>
                <a:grpSpLocks/>
              </p:cNvGrpSpPr>
              <p:nvPr/>
            </p:nvGrpSpPr>
            <p:grpSpPr bwMode="auto">
              <a:xfrm rot="2673789">
                <a:off x="1799" y="1926"/>
                <a:ext cx="297" cy="125"/>
                <a:chOff x="2136" y="3028"/>
                <a:chExt cx="902" cy="450"/>
              </a:xfrm>
            </p:grpSpPr>
            <p:grpSp>
              <p:nvGrpSpPr>
                <p:cNvPr id="43063" name="Group 186"/>
                <p:cNvGrpSpPr>
                  <a:grpSpLocks/>
                </p:cNvGrpSpPr>
                <p:nvPr/>
              </p:nvGrpSpPr>
              <p:grpSpPr bwMode="auto">
                <a:xfrm>
                  <a:off x="2136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20" name="Freeform 187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21" name="Freeform 188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67" name="Group 189"/>
                <p:cNvGrpSpPr>
                  <a:grpSpLocks/>
                </p:cNvGrpSpPr>
                <p:nvPr/>
              </p:nvGrpSpPr>
              <p:grpSpPr bwMode="auto">
                <a:xfrm flipH="1">
                  <a:off x="2588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18" name="Freeform 190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19" name="Freeform 191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069" name="Group 192"/>
              <p:cNvGrpSpPr>
                <a:grpSpLocks/>
              </p:cNvGrpSpPr>
              <p:nvPr/>
            </p:nvGrpSpPr>
            <p:grpSpPr bwMode="auto">
              <a:xfrm rot="2673789">
                <a:off x="2003" y="2126"/>
                <a:ext cx="297" cy="125"/>
                <a:chOff x="2136" y="3028"/>
                <a:chExt cx="902" cy="450"/>
              </a:xfrm>
            </p:grpSpPr>
            <p:grpSp>
              <p:nvGrpSpPr>
                <p:cNvPr id="43074" name="Group 193"/>
                <p:cNvGrpSpPr>
                  <a:grpSpLocks/>
                </p:cNvGrpSpPr>
                <p:nvPr/>
              </p:nvGrpSpPr>
              <p:grpSpPr bwMode="auto">
                <a:xfrm>
                  <a:off x="2136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14" name="Freeform 194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15" name="Freeform 195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80" name="Group 196"/>
                <p:cNvGrpSpPr>
                  <a:grpSpLocks/>
                </p:cNvGrpSpPr>
                <p:nvPr/>
              </p:nvGrpSpPr>
              <p:grpSpPr bwMode="auto">
                <a:xfrm flipH="1">
                  <a:off x="2588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12" name="Freeform 197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13" name="Freeform 198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3070" name="Line 199"/>
            <p:cNvSpPr>
              <a:spLocks noChangeShapeType="1"/>
            </p:cNvSpPr>
            <p:nvPr/>
          </p:nvSpPr>
          <p:spPr bwMode="auto">
            <a:xfrm flipH="1">
              <a:off x="2490" y="1522"/>
              <a:ext cx="531" cy="524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71" name="Line 200"/>
            <p:cNvSpPr>
              <a:spLocks noChangeShapeType="1"/>
            </p:cNvSpPr>
            <p:nvPr/>
          </p:nvSpPr>
          <p:spPr bwMode="auto">
            <a:xfrm>
              <a:off x="2034" y="1593"/>
              <a:ext cx="459" cy="45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72" name="Line 201"/>
            <p:cNvSpPr>
              <a:spLocks noChangeShapeType="1"/>
            </p:cNvSpPr>
            <p:nvPr/>
          </p:nvSpPr>
          <p:spPr bwMode="auto">
            <a:xfrm flipH="1">
              <a:off x="2484" y="2253"/>
              <a:ext cx="221" cy="219"/>
            </a:xfrm>
            <a:prstGeom prst="line">
              <a:avLst/>
            </a:prstGeom>
            <a:noFill/>
            <a:ln w="76200">
              <a:solidFill>
                <a:srgbClr val="CC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73" name="Line 202"/>
            <p:cNvSpPr>
              <a:spLocks noChangeShapeType="1"/>
            </p:cNvSpPr>
            <p:nvPr/>
          </p:nvSpPr>
          <p:spPr bwMode="auto">
            <a:xfrm>
              <a:off x="2277" y="2248"/>
              <a:ext cx="233" cy="230"/>
            </a:xfrm>
            <a:prstGeom prst="line">
              <a:avLst/>
            </a:prstGeom>
            <a:noFill/>
            <a:ln w="76200">
              <a:solidFill>
                <a:srgbClr val="CC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081" name="Group 203"/>
            <p:cNvGrpSpPr>
              <a:grpSpLocks/>
            </p:cNvGrpSpPr>
            <p:nvPr/>
          </p:nvGrpSpPr>
          <p:grpSpPr bwMode="auto">
            <a:xfrm rot="2673789">
              <a:off x="2240" y="2294"/>
              <a:ext cx="297" cy="125"/>
              <a:chOff x="2136" y="3028"/>
              <a:chExt cx="902" cy="450"/>
            </a:xfrm>
          </p:grpSpPr>
          <p:grpSp>
            <p:nvGrpSpPr>
              <p:cNvPr id="43082" name="Group 204"/>
              <p:cNvGrpSpPr>
                <a:grpSpLocks/>
              </p:cNvGrpSpPr>
              <p:nvPr/>
            </p:nvGrpSpPr>
            <p:grpSpPr bwMode="auto">
              <a:xfrm>
                <a:off x="2136" y="3028"/>
                <a:ext cx="450" cy="450"/>
                <a:chOff x="2136" y="3028"/>
                <a:chExt cx="450" cy="450"/>
              </a:xfrm>
            </p:grpSpPr>
            <p:sp>
              <p:nvSpPr>
                <p:cNvPr id="43106" name="Freeform 205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07" name="Freeform 206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83" name="Group 207"/>
              <p:cNvGrpSpPr>
                <a:grpSpLocks/>
              </p:cNvGrpSpPr>
              <p:nvPr/>
            </p:nvGrpSpPr>
            <p:grpSpPr bwMode="auto">
              <a:xfrm flipH="1">
                <a:off x="2588" y="3028"/>
                <a:ext cx="450" cy="450"/>
                <a:chOff x="2136" y="3028"/>
                <a:chExt cx="450" cy="450"/>
              </a:xfrm>
            </p:grpSpPr>
            <p:sp>
              <p:nvSpPr>
                <p:cNvPr id="43104" name="Freeform 208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05" name="Freeform 209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00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3075" name="Line 210"/>
            <p:cNvSpPr>
              <a:spLocks noChangeShapeType="1"/>
            </p:cNvSpPr>
            <p:nvPr/>
          </p:nvSpPr>
          <p:spPr bwMode="auto">
            <a:xfrm>
              <a:off x="1547" y="2045"/>
              <a:ext cx="2105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76" name="Oval 211"/>
            <p:cNvSpPr>
              <a:spLocks noChangeArrowheads="1"/>
            </p:cNvSpPr>
            <p:nvPr/>
          </p:nvSpPr>
          <p:spPr bwMode="auto">
            <a:xfrm>
              <a:off x="2910" y="1988"/>
              <a:ext cx="118" cy="119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77" name="Oval 212"/>
            <p:cNvSpPr>
              <a:spLocks noChangeArrowheads="1"/>
            </p:cNvSpPr>
            <p:nvPr/>
          </p:nvSpPr>
          <p:spPr bwMode="auto">
            <a:xfrm>
              <a:off x="2244" y="1988"/>
              <a:ext cx="118" cy="119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78" name="Line 213"/>
            <p:cNvSpPr>
              <a:spLocks noChangeShapeType="1"/>
            </p:cNvSpPr>
            <p:nvPr/>
          </p:nvSpPr>
          <p:spPr bwMode="auto">
            <a:xfrm>
              <a:off x="1821" y="1797"/>
              <a:ext cx="672" cy="6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79" name="Line 214"/>
            <p:cNvSpPr>
              <a:spLocks noChangeShapeType="1"/>
            </p:cNvSpPr>
            <p:nvPr/>
          </p:nvSpPr>
          <p:spPr bwMode="auto">
            <a:xfrm flipH="1">
              <a:off x="2499" y="1734"/>
              <a:ext cx="729" cy="720"/>
            </a:xfrm>
            <a:prstGeom prst="line">
              <a:avLst/>
            </a:prstGeom>
            <a:noFill/>
            <a:ln w="19050">
              <a:solidFill>
                <a:srgbClr val="CC99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088" name="Group 215"/>
            <p:cNvGrpSpPr>
              <a:grpSpLocks/>
            </p:cNvGrpSpPr>
            <p:nvPr/>
          </p:nvGrpSpPr>
          <p:grpSpPr bwMode="auto">
            <a:xfrm flipH="1">
              <a:off x="2648" y="1887"/>
              <a:ext cx="501" cy="325"/>
              <a:chOff x="1799" y="1926"/>
              <a:chExt cx="501" cy="325"/>
            </a:xfrm>
          </p:grpSpPr>
          <p:grpSp>
            <p:nvGrpSpPr>
              <p:cNvPr id="43089" name="Group 216"/>
              <p:cNvGrpSpPr>
                <a:grpSpLocks/>
              </p:cNvGrpSpPr>
              <p:nvPr/>
            </p:nvGrpSpPr>
            <p:grpSpPr bwMode="auto">
              <a:xfrm rot="2673789">
                <a:off x="1799" y="1926"/>
                <a:ext cx="297" cy="125"/>
                <a:chOff x="2136" y="3028"/>
                <a:chExt cx="902" cy="450"/>
              </a:xfrm>
            </p:grpSpPr>
            <p:grpSp>
              <p:nvGrpSpPr>
                <p:cNvPr id="43090" name="Group 217"/>
                <p:cNvGrpSpPr>
                  <a:grpSpLocks/>
                </p:cNvGrpSpPr>
                <p:nvPr/>
              </p:nvGrpSpPr>
              <p:grpSpPr bwMode="auto">
                <a:xfrm>
                  <a:off x="2136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100" name="Freeform 218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101" name="Freeform 219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91" name="Group 220"/>
                <p:cNvGrpSpPr>
                  <a:grpSpLocks/>
                </p:cNvGrpSpPr>
                <p:nvPr/>
              </p:nvGrpSpPr>
              <p:grpSpPr bwMode="auto">
                <a:xfrm flipH="1">
                  <a:off x="2588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098" name="Freeform 221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99" name="Freeform 222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3096" name="Group 223"/>
              <p:cNvGrpSpPr>
                <a:grpSpLocks/>
              </p:cNvGrpSpPr>
              <p:nvPr/>
            </p:nvGrpSpPr>
            <p:grpSpPr bwMode="auto">
              <a:xfrm rot="2673789">
                <a:off x="2003" y="2126"/>
                <a:ext cx="297" cy="125"/>
                <a:chOff x="2136" y="3028"/>
                <a:chExt cx="902" cy="450"/>
              </a:xfrm>
            </p:grpSpPr>
            <p:grpSp>
              <p:nvGrpSpPr>
                <p:cNvPr id="43097" name="Group 224"/>
                <p:cNvGrpSpPr>
                  <a:grpSpLocks/>
                </p:cNvGrpSpPr>
                <p:nvPr/>
              </p:nvGrpSpPr>
              <p:grpSpPr bwMode="auto">
                <a:xfrm>
                  <a:off x="2136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094" name="Freeform 225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95" name="Freeform 226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102" name="Group 227"/>
                <p:cNvGrpSpPr>
                  <a:grpSpLocks/>
                </p:cNvGrpSpPr>
                <p:nvPr/>
              </p:nvGrpSpPr>
              <p:grpSpPr bwMode="auto">
                <a:xfrm flipH="1">
                  <a:off x="2588" y="3028"/>
                  <a:ext cx="450" cy="450"/>
                  <a:chOff x="2136" y="3028"/>
                  <a:chExt cx="450" cy="450"/>
                </a:xfrm>
              </p:grpSpPr>
              <p:sp>
                <p:nvSpPr>
                  <p:cNvPr id="43092" name="Freeform 228"/>
                  <p:cNvSpPr>
                    <a:spLocks/>
                  </p:cNvSpPr>
                  <p:nvPr/>
                </p:nvSpPr>
                <p:spPr bwMode="auto">
                  <a:xfrm>
                    <a:off x="2136" y="3028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93" name="Freeform 229"/>
                  <p:cNvSpPr>
                    <a:spLocks/>
                  </p:cNvSpPr>
                  <p:nvPr/>
                </p:nvSpPr>
                <p:spPr bwMode="auto">
                  <a:xfrm rot="5400000" flipV="1">
                    <a:off x="2360" y="3252"/>
                    <a:ext cx="228" cy="224"/>
                  </a:xfrm>
                  <a:custGeom>
                    <a:avLst/>
                    <a:gdLst>
                      <a:gd name="T0" fmla="*/ 0 w 228"/>
                      <a:gd name="T1" fmla="*/ 0 h 224"/>
                      <a:gd name="T2" fmla="*/ 68 w 228"/>
                      <a:gd name="T3" fmla="*/ 8 h 224"/>
                      <a:gd name="T4" fmla="*/ 136 w 228"/>
                      <a:gd name="T5" fmla="*/ 40 h 224"/>
                      <a:gd name="T6" fmla="*/ 196 w 228"/>
                      <a:gd name="T7" fmla="*/ 104 h 224"/>
                      <a:gd name="T8" fmla="*/ 220 w 228"/>
                      <a:gd name="T9" fmla="*/ 164 h 224"/>
                      <a:gd name="T10" fmla="*/ 228 w 228"/>
                      <a:gd name="T11" fmla="*/ 224 h 22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28"/>
                      <a:gd name="T19" fmla="*/ 0 h 224"/>
                      <a:gd name="T20" fmla="*/ 228 w 228"/>
                      <a:gd name="T21" fmla="*/ 224 h 22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28" h="224">
                        <a:moveTo>
                          <a:pt x="0" y="0"/>
                        </a:moveTo>
                        <a:cubicBezTo>
                          <a:pt x="22" y="0"/>
                          <a:pt x="45" y="1"/>
                          <a:pt x="68" y="8"/>
                        </a:cubicBezTo>
                        <a:cubicBezTo>
                          <a:pt x="91" y="15"/>
                          <a:pt x="115" y="24"/>
                          <a:pt x="136" y="40"/>
                        </a:cubicBezTo>
                        <a:cubicBezTo>
                          <a:pt x="157" y="56"/>
                          <a:pt x="182" y="83"/>
                          <a:pt x="196" y="104"/>
                        </a:cubicBezTo>
                        <a:cubicBezTo>
                          <a:pt x="210" y="125"/>
                          <a:pt x="215" y="144"/>
                          <a:pt x="220" y="164"/>
                        </a:cubicBezTo>
                        <a:cubicBezTo>
                          <a:pt x="225" y="184"/>
                          <a:pt x="227" y="214"/>
                          <a:pt x="228" y="224"/>
                        </a:cubicBezTo>
                      </a:path>
                    </a:pathLst>
                  </a:custGeom>
                  <a:noFill/>
                  <a:ln w="12700">
                    <a:solidFill>
                      <a:srgbClr val="CC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3103" name="Group 230"/>
            <p:cNvGrpSpPr>
              <a:grpSpLocks/>
            </p:cNvGrpSpPr>
            <p:nvPr/>
          </p:nvGrpSpPr>
          <p:grpSpPr bwMode="auto">
            <a:xfrm rot="18926211" flipH="1">
              <a:off x="2435" y="2294"/>
              <a:ext cx="297" cy="125"/>
              <a:chOff x="2136" y="3028"/>
              <a:chExt cx="902" cy="450"/>
            </a:xfrm>
          </p:grpSpPr>
          <p:grpSp>
            <p:nvGrpSpPr>
              <p:cNvPr id="43108" name="Group 231"/>
              <p:cNvGrpSpPr>
                <a:grpSpLocks/>
              </p:cNvGrpSpPr>
              <p:nvPr/>
            </p:nvGrpSpPr>
            <p:grpSpPr bwMode="auto">
              <a:xfrm>
                <a:off x="2136" y="3028"/>
                <a:ext cx="450" cy="450"/>
                <a:chOff x="2136" y="3028"/>
                <a:chExt cx="450" cy="450"/>
              </a:xfrm>
            </p:grpSpPr>
            <p:sp>
              <p:nvSpPr>
                <p:cNvPr id="43086" name="Freeform 232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87" name="Freeform 233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109" name="Group 234"/>
              <p:cNvGrpSpPr>
                <a:grpSpLocks/>
              </p:cNvGrpSpPr>
              <p:nvPr/>
            </p:nvGrpSpPr>
            <p:grpSpPr bwMode="auto">
              <a:xfrm flipH="1">
                <a:off x="2588" y="3028"/>
                <a:ext cx="450" cy="450"/>
                <a:chOff x="2136" y="3028"/>
                <a:chExt cx="450" cy="450"/>
              </a:xfrm>
            </p:grpSpPr>
            <p:sp>
              <p:nvSpPr>
                <p:cNvPr id="43084" name="Freeform 235"/>
                <p:cNvSpPr>
                  <a:spLocks/>
                </p:cNvSpPr>
                <p:nvPr/>
              </p:nvSpPr>
              <p:spPr bwMode="auto">
                <a:xfrm>
                  <a:off x="2136" y="3028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85" name="Freeform 236"/>
                <p:cNvSpPr>
                  <a:spLocks/>
                </p:cNvSpPr>
                <p:nvPr/>
              </p:nvSpPr>
              <p:spPr bwMode="auto">
                <a:xfrm rot="5400000" flipV="1">
                  <a:off x="2360" y="3252"/>
                  <a:ext cx="228" cy="224"/>
                </a:xfrm>
                <a:custGeom>
                  <a:avLst/>
                  <a:gdLst>
                    <a:gd name="T0" fmla="*/ 0 w 228"/>
                    <a:gd name="T1" fmla="*/ 0 h 224"/>
                    <a:gd name="T2" fmla="*/ 68 w 228"/>
                    <a:gd name="T3" fmla="*/ 8 h 224"/>
                    <a:gd name="T4" fmla="*/ 136 w 228"/>
                    <a:gd name="T5" fmla="*/ 40 h 224"/>
                    <a:gd name="T6" fmla="*/ 196 w 228"/>
                    <a:gd name="T7" fmla="*/ 104 h 224"/>
                    <a:gd name="T8" fmla="*/ 220 w 228"/>
                    <a:gd name="T9" fmla="*/ 164 h 224"/>
                    <a:gd name="T10" fmla="*/ 228 w 228"/>
                    <a:gd name="T11" fmla="*/ 224 h 2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28"/>
                    <a:gd name="T19" fmla="*/ 0 h 224"/>
                    <a:gd name="T20" fmla="*/ 228 w 228"/>
                    <a:gd name="T21" fmla="*/ 224 h 22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28" h="224">
                      <a:moveTo>
                        <a:pt x="0" y="0"/>
                      </a:moveTo>
                      <a:cubicBezTo>
                        <a:pt x="22" y="0"/>
                        <a:pt x="45" y="1"/>
                        <a:pt x="68" y="8"/>
                      </a:cubicBezTo>
                      <a:cubicBezTo>
                        <a:pt x="91" y="15"/>
                        <a:pt x="115" y="24"/>
                        <a:pt x="136" y="40"/>
                      </a:cubicBezTo>
                      <a:cubicBezTo>
                        <a:pt x="157" y="56"/>
                        <a:pt x="182" y="83"/>
                        <a:pt x="196" y="104"/>
                      </a:cubicBezTo>
                      <a:cubicBezTo>
                        <a:pt x="210" y="125"/>
                        <a:pt x="215" y="144"/>
                        <a:pt x="220" y="164"/>
                      </a:cubicBezTo>
                      <a:cubicBezTo>
                        <a:pt x="225" y="184"/>
                        <a:pt x="227" y="214"/>
                        <a:pt x="228" y="224"/>
                      </a:cubicBezTo>
                    </a:path>
                  </a:pathLst>
                </a:custGeom>
                <a:noFill/>
                <a:ln w="12700">
                  <a:solidFill>
                    <a:srgbClr val="CC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12" name="TextBox 211"/>
          <p:cNvSpPr txBox="1"/>
          <p:nvPr/>
        </p:nvSpPr>
        <p:spPr>
          <a:xfrm>
            <a:off x="4730750" y="5791200"/>
            <a:ext cx="3779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can identify different diffraction peaks related to the existence of different planes. </a:t>
            </a:r>
            <a:endParaRPr lang="en-US" dirty="0"/>
          </a:p>
        </p:txBody>
      </p:sp>
      <p:sp>
        <p:nvSpPr>
          <p:cNvPr id="213" name="TextBox 212"/>
          <p:cNvSpPr txBox="1"/>
          <p:nvPr/>
        </p:nvSpPr>
        <p:spPr>
          <a:xfrm>
            <a:off x="457200" y="4694872"/>
            <a:ext cx="35688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Only certain values of theta will satisfy the Bragg Law.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20C1A7-CA1B-4D86-BF8E-390C410AC6E9}" type="slidenum">
              <a:rPr lang="en-US"/>
              <a:pPr/>
              <a:t>12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2857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cs typeface="Times New Roman" pitchFamily="-111" charset="0"/>
              </a:rPr>
              <a:t>X-Ray  Diffraction Pattern</a:t>
            </a: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1738313"/>
            <a:ext cx="8847137" cy="398938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</p:pic>
      <p:sp>
        <p:nvSpPr>
          <p:cNvPr id="44037" name="Rectangle 187"/>
          <p:cNvSpPr>
            <a:spLocks noChangeArrowheads="1"/>
          </p:cNvSpPr>
          <p:nvPr/>
        </p:nvSpPr>
        <p:spPr bwMode="auto">
          <a:xfrm>
            <a:off x="685800" y="5937250"/>
            <a:ext cx="2690813" cy="2762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Adapted from Fig. 3.22, </a:t>
            </a:r>
            <a:r>
              <a:rPr lang="en-US" sz="1200" i="1">
                <a:solidFill>
                  <a:srgbClr val="000000"/>
                </a:solidFill>
              </a:rPr>
              <a:t>Callister 8e.</a:t>
            </a:r>
          </a:p>
        </p:txBody>
      </p:sp>
      <p:sp>
        <p:nvSpPr>
          <p:cNvPr id="44038" name="Text Box 348"/>
          <p:cNvSpPr txBox="1">
            <a:spLocks noChangeArrowheads="1"/>
          </p:cNvSpPr>
          <p:nvPr/>
        </p:nvSpPr>
        <p:spPr bwMode="auto">
          <a:xfrm>
            <a:off x="2844800" y="2057400"/>
            <a:ext cx="800100" cy="366713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chemeClr val="accent2"/>
                </a:solidFill>
              </a:rPr>
              <a:t>(110)</a:t>
            </a:r>
          </a:p>
        </p:txBody>
      </p:sp>
      <p:sp>
        <p:nvSpPr>
          <p:cNvPr id="44039" name="Text Box 349"/>
          <p:cNvSpPr txBox="1">
            <a:spLocks noChangeArrowheads="1"/>
          </p:cNvSpPr>
          <p:nvPr/>
        </p:nvSpPr>
        <p:spPr bwMode="auto">
          <a:xfrm>
            <a:off x="4940300" y="3771900"/>
            <a:ext cx="800100" cy="366713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</a:rPr>
              <a:t>(200)</a:t>
            </a:r>
          </a:p>
        </p:txBody>
      </p:sp>
      <p:sp>
        <p:nvSpPr>
          <p:cNvPr id="44040" name="Text Box 350"/>
          <p:cNvSpPr txBox="1">
            <a:spLocks noChangeArrowheads="1"/>
          </p:cNvSpPr>
          <p:nvPr/>
        </p:nvSpPr>
        <p:spPr bwMode="auto">
          <a:xfrm>
            <a:off x="6819900" y="2794000"/>
            <a:ext cx="800100" cy="366713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9900"/>
                </a:solidFill>
              </a:rPr>
              <a:t>(211)</a:t>
            </a:r>
          </a:p>
        </p:txBody>
      </p:sp>
      <p:grpSp>
        <p:nvGrpSpPr>
          <p:cNvPr id="2" name="Group 362"/>
          <p:cNvGrpSpPr>
            <a:grpSpLocks/>
          </p:cNvGrpSpPr>
          <p:nvPr/>
        </p:nvGrpSpPr>
        <p:grpSpPr bwMode="auto">
          <a:xfrm>
            <a:off x="6483350" y="911225"/>
            <a:ext cx="2290763" cy="2165350"/>
            <a:chOff x="4084" y="574"/>
            <a:chExt cx="1443" cy="1364"/>
          </a:xfrm>
        </p:grpSpPr>
        <p:sp>
          <p:nvSpPr>
            <p:cNvPr id="44112" name="Line 302"/>
            <p:cNvSpPr>
              <a:spLocks noChangeShapeType="1"/>
            </p:cNvSpPr>
            <p:nvPr/>
          </p:nvSpPr>
          <p:spPr bwMode="auto">
            <a:xfrm flipV="1">
              <a:off x="5079" y="1424"/>
              <a:ext cx="0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13" name="Line 305"/>
            <p:cNvSpPr>
              <a:spLocks noChangeShapeType="1"/>
            </p:cNvSpPr>
            <p:nvPr/>
          </p:nvSpPr>
          <p:spPr bwMode="auto">
            <a:xfrm>
              <a:off x="4591" y="1002"/>
              <a:ext cx="4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14" name="Line 306"/>
            <p:cNvSpPr>
              <a:spLocks noChangeShapeType="1"/>
            </p:cNvSpPr>
            <p:nvPr/>
          </p:nvSpPr>
          <p:spPr bwMode="auto">
            <a:xfrm flipV="1">
              <a:off x="5079" y="1002"/>
              <a:ext cx="0" cy="4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15" name="Line 307"/>
            <p:cNvSpPr>
              <a:spLocks noChangeShapeType="1"/>
            </p:cNvSpPr>
            <p:nvPr/>
          </p:nvSpPr>
          <p:spPr bwMode="auto">
            <a:xfrm flipH="1">
              <a:off x="4405" y="1006"/>
              <a:ext cx="181" cy="1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16" name="Line 308"/>
            <p:cNvSpPr>
              <a:spLocks noChangeShapeType="1"/>
            </p:cNvSpPr>
            <p:nvPr/>
          </p:nvSpPr>
          <p:spPr bwMode="auto">
            <a:xfrm flipV="1">
              <a:off x="4401" y="1172"/>
              <a:ext cx="0" cy="4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17" name="Line 309"/>
            <p:cNvSpPr>
              <a:spLocks noChangeShapeType="1"/>
            </p:cNvSpPr>
            <p:nvPr/>
          </p:nvSpPr>
          <p:spPr bwMode="auto">
            <a:xfrm flipH="1">
              <a:off x="4897" y="1461"/>
              <a:ext cx="176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18" name="Line 310"/>
            <p:cNvSpPr>
              <a:spLocks noChangeShapeType="1"/>
            </p:cNvSpPr>
            <p:nvPr/>
          </p:nvSpPr>
          <p:spPr bwMode="auto">
            <a:xfrm>
              <a:off x="4394" y="1632"/>
              <a:ext cx="49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19" name="Line 315"/>
            <p:cNvSpPr>
              <a:spLocks noChangeShapeType="1"/>
            </p:cNvSpPr>
            <p:nvPr/>
          </p:nvSpPr>
          <p:spPr bwMode="auto">
            <a:xfrm flipH="1">
              <a:off x="4887" y="1005"/>
              <a:ext cx="190" cy="1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20" name="Line 317"/>
            <p:cNvSpPr>
              <a:spLocks noChangeShapeType="1"/>
            </p:cNvSpPr>
            <p:nvPr/>
          </p:nvSpPr>
          <p:spPr bwMode="auto">
            <a:xfrm>
              <a:off x="4401" y="1168"/>
              <a:ext cx="0" cy="4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21" name="Oval 319"/>
            <p:cNvSpPr>
              <a:spLocks noChangeArrowheads="1"/>
            </p:cNvSpPr>
            <p:nvPr/>
          </p:nvSpPr>
          <p:spPr bwMode="auto">
            <a:xfrm>
              <a:off x="5034" y="972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Freeform 328"/>
            <p:cNvSpPr>
              <a:spLocks/>
            </p:cNvSpPr>
            <p:nvPr/>
          </p:nvSpPr>
          <p:spPr bwMode="auto">
            <a:xfrm>
              <a:off x="4496" y="1000"/>
              <a:ext cx="576" cy="544"/>
            </a:xfrm>
            <a:custGeom>
              <a:avLst/>
              <a:gdLst>
                <a:gd name="T0" fmla="*/ 88 w 576"/>
                <a:gd name="T1" fmla="*/ 0 h 544"/>
                <a:gd name="T2" fmla="*/ 0 w 576"/>
                <a:gd name="T3" fmla="*/ 544 h 544"/>
                <a:gd name="T4" fmla="*/ 576 w 576"/>
                <a:gd name="T5" fmla="*/ 456 h 544"/>
                <a:gd name="T6" fmla="*/ 88 w 576"/>
                <a:gd name="T7" fmla="*/ 0 h 5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544"/>
                <a:gd name="T14" fmla="*/ 576 w 576"/>
                <a:gd name="T15" fmla="*/ 544 h 5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544">
                  <a:moveTo>
                    <a:pt x="88" y="0"/>
                  </a:moveTo>
                  <a:lnTo>
                    <a:pt x="0" y="544"/>
                  </a:lnTo>
                  <a:lnTo>
                    <a:pt x="576" y="456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66FF99"/>
            </a:solidFill>
            <a:ln w="2857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23" name="Line 314"/>
            <p:cNvSpPr>
              <a:spLocks noChangeShapeType="1"/>
            </p:cNvSpPr>
            <p:nvPr/>
          </p:nvSpPr>
          <p:spPr bwMode="auto">
            <a:xfrm>
              <a:off x="4406" y="1177"/>
              <a:ext cx="4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24" name="Line 316"/>
            <p:cNvSpPr>
              <a:spLocks noChangeShapeType="1"/>
            </p:cNvSpPr>
            <p:nvPr/>
          </p:nvSpPr>
          <p:spPr bwMode="auto">
            <a:xfrm flipV="1">
              <a:off x="4894" y="1177"/>
              <a:ext cx="0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25" name="Oval 325"/>
            <p:cNvSpPr>
              <a:spLocks noChangeArrowheads="1"/>
            </p:cNvSpPr>
            <p:nvPr/>
          </p:nvSpPr>
          <p:spPr bwMode="auto">
            <a:xfrm>
              <a:off x="4858" y="1589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6" name="Oval 327"/>
            <p:cNvSpPr>
              <a:spLocks noChangeArrowheads="1"/>
            </p:cNvSpPr>
            <p:nvPr/>
          </p:nvSpPr>
          <p:spPr bwMode="auto">
            <a:xfrm>
              <a:off x="4366" y="1136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7" name="Oval 324"/>
            <p:cNvSpPr>
              <a:spLocks noChangeArrowheads="1"/>
            </p:cNvSpPr>
            <p:nvPr/>
          </p:nvSpPr>
          <p:spPr bwMode="auto">
            <a:xfrm>
              <a:off x="4858" y="1142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8" name="Oval 322"/>
            <p:cNvSpPr>
              <a:spLocks noChangeArrowheads="1"/>
            </p:cNvSpPr>
            <p:nvPr/>
          </p:nvSpPr>
          <p:spPr bwMode="auto">
            <a:xfrm>
              <a:off x="4711" y="1266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9" name="Text Box 339"/>
            <p:cNvSpPr txBox="1">
              <a:spLocks noChangeArrowheads="1"/>
            </p:cNvSpPr>
            <p:nvPr/>
          </p:nvSpPr>
          <p:spPr bwMode="auto">
            <a:xfrm>
              <a:off x="4485" y="574"/>
              <a:ext cx="140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z</a:t>
              </a:r>
            </a:p>
          </p:txBody>
        </p:sp>
        <p:sp>
          <p:nvSpPr>
            <p:cNvPr id="44130" name="Text Box 340"/>
            <p:cNvSpPr txBox="1">
              <a:spLocks noChangeArrowheads="1"/>
            </p:cNvSpPr>
            <p:nvPr/>
          </p:nvSpPr>
          <p:spPr bwMode="auto">
            <a:xfrm>
              <a:off x="4084" y="1650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x</a:t>
              </a:r>
            </a:p>
          </p:txBody>
        </p:sp>
        <p:sp>
          <p:nvSpPr>
            <p:cNvPr id="44131" name="Text Box 341"/>
            <p:cNvSpPr txBox="1">
              <a:spLocks noChangeArrowheads="1"/>
            </p:cNvSpPr>
            <p:nvPr/>
          </p:nvSpPr>
          <p:spPr bwMode="auto">
            <a:xfrm>
              <a:off x="5280" y="1284"/>
              <a:ext cx="247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y</a:t>
              </a:r>
            </a:p>
          </p:txBody>
        </p:sp>
        <p:sp>
          <p:nvSpPr>
            <p:cNvPr id="44132" name="Text Box 342"/>
            <p:cNvSpPr txBox="1">
              <a:spLocks noChangeArrowheads="1"/>
            </p:cNvSpPr>
            <p:nvPr/>
          </p:nvSpPr>
          <p:spPr bwMode="auto">
            <a:xfrm>
              <a:off x="4181" y="1428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>
                  <a:latin typeface="Intergraph ANSI" pitchFamily="34" charset="0"/>
                </a:rPr>
                <a:t>a</a:t>
              </a:r>
            </a:p>
          </p:txBody>
        </p:sp>
        <p:sp>
          <p:nvSpPr>
            <p:cNvPr id="44133" name="Text Box 343"/>
            <p:cNvSpPr txBox="1">
              <a:spLocks noChangeArrowheads="1"/>
            </p:cNvSpPr>
            <p:nvPr/>
          </p:nvSpPr>
          <p:spPr bwMode="auto">
            <a:xfrm>
              <a:off x="4999" y="1459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>
                  <a:latin typeface="Intergraph ANSI" pitchFamily="34" charset="0"/>
                </a:rPr>
                <a:t>b</a:t>
              </a:r>
            </a:p>
          </p:txBody>
        </p:sp>
        <p:sp>
          <p:nvSpPr>
            <p:cNvPr id="44134" name="Text Box 344"/>
            <p:cNvSpPr txBox="1">
              <a:spLocks noChangeArrowheads="1"/>
            </p:cNvSpPr>
            <p:nvPr/>
          </p:nvSpPr>
          <p:spPr bwMode="auto">
            <a:xfrm>
              <a:off x="4360" y="812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>
                  <a:latin typeface="Intergraph ANSI" pitchFamily="34" charset="0"/>
                </a:rPr>
                <a:t>c</a:t>
              </a:r>
            </a:p>
          </p:txBody>
        </p:sp>
        <p:sp>
          <p:nvSpPr>
            <p:cNvPr id="44135" name="Line 298"/>
            <p:cNvSpPr>
              <a:spLocks noChangeShapeType="1"/>
            </p:cNvSpPr>
            <p:nvPr/>
          </p:nvSpPr>
          <p:spPr bwMode="auto">
            <a:xfrm flipV="1">
              <a:off x="4589" y="1458"/>
              <a:ext cx="71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36" name="Oval 320"/>
            <p:cNvSpPr>
              <a:spLocks noChangeArrowheads="1"/>
            </p:cNvSpPr>
            <p:nvPr/>
          </p:nvSpPr>
          <p:spPr bwMode="auto">
            <a:xfrm>
              <a:off x="5039" y="1425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7" name="Line 299"/>
            <p:cNvSpPr>
              <a:spLocks noChangeShapeType="1"/>
            </p:cNvSpPr>
            <p:nvPr/>
          </p:nvSpPr>
          <p:spPr bwMode="auto">
            <a:xfrm flipH="1">
              <a:off x="4256" y="1458"/>
              <a:ext cx="333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38" name="Line 303"/>
            <p:cNvSpPr>
              <a:spLocks noChangeShapeType="1"/>
            </p:cNvSpPr>
            <p:nvPr/>
          </p:nvSpPr>
          <p:spPr bwMode="auto">
            <a:xfrm flipV="1">
              <a:off x="4397" y="1597"/>
              <a:ext cx="0" cy="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39" name="Oval 326"/>
            <p:cNvSpPr>
              <a:spLocks noChangeArrowheads="1"/>
            </p:cNvSpPr>
            <p:nvPr/>
          </p:nvSpPr>
          <p:spPr bwMode="auto">
            <a:xfrm>
              <a:off x="4366" y="1589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40" name="Line 297"/>
            <p:cNvSpPr>
              <a:spLocks noChangeShapeType="1"/>
            </p:cNvSpPr>
            <p:nvPr/>
          </p:nvSpPr>
          <p:spPr bwMode="auto">
            <a:xfrm flipV="1">
              <a:off x="4591" y="803"/>
              <a:ext cx="0" cy="6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41" name="Line 304"/>
            <p:cNvSpPr>
              <a:spLocks noChangeShapeType="1"/>
            </p:cNvSpPr>
            <p:nvPr/>
          </p:nvSpPr>
          <p:spPr bwMode="auto">
            <a:xfrm>
              <a:off x="4555" y="1006"/>
              <a:ext cx="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42" name="Oval 318"/>
            <p:cNvSpPr>
              <a:spLocks noChangeArrowheads="1"/>
            </p:cNvSpPr>
            <p:nvPr/>
          </p:nvSpPr>
          <p:spPr bwMode="auto">
            <a:xfrm>
              <a:off x="4558" y="961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43" name="Oval 321"/>
            <p:cNvSpPr>
              <a:spLocks noChangeArrowheads="1"/>
            </p:cNvSpPr>
            <p:nvPr/>
          </p:nvSpPr>
          <p:spPr bwMode="auto">
            <a:xfrm>
              <a:off x="4558" y="1408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42" name="Text Box 352"/>
          <p:cNvSpPr txBox="1">
            <a:spLocks noChangeArrowheads="1"/>
          </p:cNvSpPr>
          <p:nvPr/>
        </p:nvSpPr>
        <p:spPr bwMode="auto">
          <a:xfrm>
            <a:off x="3898900" y="5143500"/>
            <a:ext cx="2057400" cy="336550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Diffraction angle 2</a:t>
            </a:r>
            <a:r>
              <a:rPr lang="en-US" sz="1600">
                <a:latin typeface="Symbol" pitchFamily="-111" charset="2"/>
              </a:rPr>
              <a:t>q</a:t>
            </a:r>
            <a:endParaRPr lang="en-US" sz="1600"/>
          </a:p>
        </p:txBody>
      </p:sp>
      <p:sp>
        <p:nvSpPr>
          <p:cNvPr id="44043" name="Text Box 353"/>
          <p:cNvSpPr txBox="1">
            <a:spLocks noChangeArrowheads="1"/>
          </p:cNvSpPr>
          <p:nvPr/>
        </p:nvSpPr>
        <p:spPr bwMode="auto">
          <a:xfrm>
            <a:off x="1292225" y="5457825"/>
            <a:ext cx="7016750" cy="457200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Diffraction pattern for polycrystalline  </a:t>
            </a:r>
            <a:r>
              <a:rPr lang="en-US">
                <a:latin typeface="Symbol" pitchFamily="-111" charset="2"/>
              </a:rPr>
              <a:t>a</a:t>
            </a:r>
            <a:r>
              <a:rPr lang="en-US"/>
              <a:t>-iron (BCC) </a:t>
            </a:r>
          </a:p>
        </p:txBody>
      </p:sp>
      <p:sp>
        <p:nvSpPr>
          <p:cNvPr id="44044" name="Text Box 354"/>
          <p:cNvSpPr txBox="1">
            <a:spLocks noChangeArrowheads="1"/>
          </p:cNvSpPr>
          <p:nvPr/>
        </p:nvSpPr>
        <p:spPr bwMode="auto">
          <a:xfrm rot="-5400000">
            <a:off x="-547688" y="3175001"/>
            <a:ext cx="1787525" cy="336550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Intensity (relative)</a:t>
            </a:r>
          </a:p>
        </p:txBody>
      </p:sp>
      <p:grpSp>
        <p:nvGrpSpPr>
          <p:cNvPr id="3" name="Group 360"/>
          <p:cNvGrpSpPr>
            <a:grpSpLocks/>
          </p:cNvGrpSpPr>
          <p:nvPr/>
        </p:nvGrpSpPr>
        <p:grpSpPr bwMode="auto">
          <a:xfrm>
            <a:off x="3625850" y="911225"/>
            <a:ext cx="2265363" cy="2165350"/>
            <a:chOff x="2284" y="574"/>
            <a:chExt cx="1427" cy="1364"/>
          </a:xfrm>
        </p:grpSpPr>
        <p:sp>
          <p:nvSpPr>
            <p:cNvPr id="44081" name="Line 269"/>
            <p:cNvSpPr>
              <a:spLocks noChangeShapeType="1"/>
            </p:cNvSpPr>
            <p:nvPr/>
          </p:nvSpPr>
          <p:spPr bwMode="auto">
            <a:xfrm>
              <a:off x="2791" y="1002"/>
              <a:ext cx="4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2" name="Line 270"/>
            <p:cNvSpPr>
              <a:spLocks noChangeShapeType="1"/>
            </p:cNvSpPr>
            <p:nvPr/>
          </p:nvSpPr>
          <p:spPr bwMode="auto">
            <a:xfrm flipV="1">
              <a:off x="3279" y="1002"/>
              <a:ext cx="0" cy="4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3" name="Line 272"/>
            <p:cNvSpPr>
              <a:spLocks noChangeShapeType="1"/>
            </p:cNvSpPr>
            <p:nvPr/>
          </p:nvSpPr>
          <p:spPr bwMode="auto">
            <a:xfrm flipV="1">
              <a:off x="2601" y="1172"/>
              <a:ext cx="0" cy="4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4" name="Line 273"/>
            <p:cNvSpPr>
              <a:spLocks noChangeShapeType="1"/>
            </p:cNvSpPr>
            <p:nvPr/>
          </p:nvSpPr>
          <p:spPr bwMode="auto">
            <a:xfrm flipH="1">
              <a:off x="3097" y="1461"/>
              <a:ext cx="176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5" name="Line 274"/>
            <p:cNvSpPr>
              <a:spLocks noChangeShapeType="1"/>
            </p:cNvSpPr>
            <p:nvPr/>
          </p:nvSpPr>
          <p:spPr bwMode="auto">
            <a:xfrm>
              <a:off x="2594" y="1632"/>
              <a:ext cx="49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6" name="Line 283"/>
            <p:cNvSpPr>
              <a:spLocks noChangeShapeType="1"/>
            </p:cNvSpPr>
            <p:nvPr/>
          </p:nvSpPr>
          <p:spPr bwMode="auto">
            <a:xfrm>
              <a:off x="2601" y="1168"/>
              <a:ext cx="0" cy="4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7" name="Rectangle 293"/>
            <p:cNvSpPr>
              <a:spLocks noChangeArrowheads="1"/>
            </p:cNvSpPr>
            <p:nvPr/>
          </p:nvSpPr>
          <p:spPr bwMode="auto">
            <a:xfrm>
              <a:off x="2696" y="1088"/>
              <a:ext cx="492" cy="453"/>
            </a:xfrm>
            <a:prstGeom prst="rect">
              <a:avLst/>
            </a:prstGeom>
            <a:solidFill>
              <a:srgbClr val="FFD4B7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8" name="Line 261"/>
            <p:cNvSpPr>
              <a:spLocks noChangeShapeType="1"/>
            </p:cNvSpPr>
            <p:nvPr/>
          </p:nvSpPr>
          <p:spPr bwMode="auto">
            <a:xfrm flipV="1">
              <a:off x="2791" y="803"/>
              <a:ext cx="0" cy="6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9" name="Line 262"/>
            <p:cNvSpPr>
              <a:spLocks noChangeShapeType="1"/>
            </p:cNvSpPr>
            <p:nvPr/>
          </p:nvSpPr>
          <p:spPr bwMode="auto">
            <a:xfrm flipV="1">
              <a:off x="2789" y="1458"/>
              <a:ext cx="71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0" name="Oval 292"/>
            <p:cNvSpPr>
              <a:spLocks noChangeArrowheads="1"/>
            </p:cNvSpPr>
            <p:nvPr/>
          </p:nvSpPr>
          <p:spPr bwMode="auto">
            <a:xfrm>
              <a:off x="2911" y="1266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1" name="Text Box 332"/>
            <p:cNvSpPr txBox="1">
              <a:spLocks noChangeArrowheads="1"/>
            </p:cNvSpPr>
            <p:nvPr/>
          </p:nvSpPr>
          <p:spPr bwMode="auto">
            <a:xfrm>
              <a:off x="2685" y="574"/>
              <a:ext cx="140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z</a:t>
              </a:r>
            </a:p>
          </p:txBody>
        </p:sp>
        <p:sp>
          <p:nvSpPr>
            <p:cNvPr id="44092" name="Text Box 333"/>
            <p:cNvSpPr txBox="1">
              <a:spLocks noChangeArrowheads="1"/>
            </p:cNvSpPr>
            <p:nvPr/>
          </p:nvSpPr>
          <p:spPr bwMode="auto">
            <a:xfrm>
              <a:off x="2284" y="1650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x</a:t>
              </a:r>
            </a:p>
          </p:txBody>
        </p:sp>
        <p:sp>
          <p:nvSpPr>
            <p:cNvPr id="44093" name="Text Box 334"/>
            <p:cNvSpPr txBox="1">
              <a:spLocks noChangeArrowheads="1"/>
            </p:cNvSpPr>
            <p:nvPr/>
          </p:nvSpPr>
          <p:spPr bwMode="auto">
            <a:xfrm>
              <a:off x="3480" y="1284"/>
              <a:ext cx="231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y</a:t>
              </a:r>
            </a:p>
          </p:txBody>
        </p:sp>
        <p:sp>
          <p:nvSpPr>
            <p:cNvPr id="44094" name="Text Box 335"/>
            <p:cNvSpPr txBox="1">
              <a:spLocks noChangeArrowheads="1"/>
            </p:cNvSpPr>
            <p:nvPr/>
          </p:nvSpPr>
          <p:spPr bwMode="auto">
            <a:xfrm>
              <a:off x="2381" y="1428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>
                  <a:latin typeface="Intergraph ANSI" pitchFamily="34" charset="0"/>
                </a:rPr>
                <a:t>a</a:t>
              </a:r>
            </a:p>
          </p:txBody>
        </p:sp>
        <p:sp>
          <p:nvSpPr>
            <p:cNvPr id="44095" name="Text Box 336"/>
            <p:cNvSpPr txBox="1">
              <a:spLocks noChangeArrowheads="1"/>
            </p:cNvSpPr>
            <p:nvPr/>
          </p:nvSpPr>
          <p:spPr bwMode="auto">
            <a:xfrm>
              <a:off x="3199" y="1459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>
                  <a:latin typeface="Intergraph ANSI" pitchFamily="34" charset="0"/>
                </a:rPr>
                <a:t>b</a:t>
              </a:r>
            </a:p>
          </p:txBody>
        </p:sp>
        <p:sp>
          <p:nvSpPr>
            <p:cNvPr id="44096" name="Text Box 337"/>
            <p:cNvSpPr txBox="1">
              <a:spLocks noChangeArrowheads="1"/>
            </p:cNvSpPr>
            <p:nvPr/>
          </p:nvSpPr>
          <p:spPr bwMode="auto">
            <a:xfrm>
              <a:off x="2560" y="812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>
                  <a:latin typeface="Intergraph ANSI" pitchFamily="34" charset="0"/>
                </a:rPr>
                <a:t>c</a:t>
              </a:r>
            </a:p>
          </p:txBody>
        </p:sp>
        <p:sp>
          <p:nvSpPr>
            <p:cNvPr id="44097" name="Line 263"/>
            <p:cNvSpPr>
              <a:spLocks noChangeShapeType="1"/>
            </p:cNvSpPr>
            <p:nvPr/>
          </p:nvSpPr>
          <p:spPr bwMode="auto">
            <a:xfrm flipH="1">
              <a:off x="2456" y="1458"/>
              <a:ext cx="333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8" name="Oval 291"/>
            <p:cNvSpPr>
              <a:spLocks noChangeArrowheads="1"/>
            </p:cNvSpPr>
            <p:nvPr/>
          </p:nvSpPr>
          <p:spPr bwMode="auto">
            <a:xfrm>
              <a:off x="2758" y="1408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9" name="Line 267"/>
            <p:cNvSpPr>
              <a:spLocks noChangeShapeType="1"/>
            </p:cNvSpPr>
            <p:nvPr/>
          </p:nvSpPr>
          <p:spPr bwMode="auto">
            <a:xfrm flipV="1">
              <a:off x="2597" y="1597"/>
              <a:ext cx="0" cy="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0" name="Oval 285"/>
            <p:cNvSpPr>
              <a:spLocks noChangeArrowheads="1"/>
            </p:cNvSpPr>
            <p:nvPr/>
          </p:nvSpPr>
          <p:spPr bwMode="auto">
            <a:xfrm>
              <a:off x="2566" y="1589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1" name="Line 266"/>
            <p:cNvSpPr>
              <a:spLocks noChangeShapeType="1"/>
            </p:cNvSpPr>
            <p:nvPr/>
          </p:nvSpPr>
          <p:spPr bwMode="auto">
            <a:xfrm flipV="1">
              <a:off x="3279" y="1424"/>
              <a:ext cx="0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2" name="Oval 290"/>
            <p:cNvSpPr>
              <a:spLocks noChangeArrowheads="1"/>
            </p:cNvSpPr>
            <p:nvPr/>
          </p:nvSpPr>
          <p:spPr bwMode="auto">
            <a:xfrm>
              <a:off x="3239" y="1425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3" name="Line 279"/>
            <p:cNvSpPr>
              <a:spLocks noChangeShapeType="1"/>
            </p:cNvSpPr>
            <p:nvPr/>
          </p:nvSpPr>
          <p:spPr bwMode="auto">
            <a:xfrm flipH="1">
              <a:off x="3087" y="1005"/>
              <a:ext cx="190" cy="1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4" name="Oval 289"/>
            <p:cNvSpPr>
              <a:spLocks noChangeArrowheads="1"/>
            </p:cNvSpPr>
            <p:nvPr/>
          </p:nvSpPr>
          <p:spPr bwMode="auto">
            <a:xfrm>
              <a:off x="3234" y="972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5" name="Line 271"/>
            <p:cNvSpPr>
              <a:spLocks noChangeShapeType="1"/>
            </p:cNvSpPr>
            <p:nvPr/>
          </p:nvSpPr>
          <p:spPr bwMode="auto">
            <a:xfrm flipH="1">
              <a:off x="2605" y="1006"/>
              <a:ext cx="181" cy="1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6" name="Line 278"/>
            <p:cNvSpPr>
              <a:spLocks noChangeShapeType="1"/>
            </p:cNvSpPr>
            <p:nvPr/>
          </p:nvSpPr>
          <p:spPr bwMode="auto">
            <a:xfrm>
              <a:off x="2606" y="1177"/>
              <a:ext cx="4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7" name="Oval 284"/>
            <p:cNvSpPr>
              <a:spLocks noChangeArrowheads="1"/>
            </p:cNvSpPr>
            <p:nvPr/>
          </p:nvSpPr>
          <p:spPr bwMode="auto">
            <a:xfrm>
              <a:off x="2566" y="1136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8" name="Line 280"/>
            <p:cNvSpPr>
              <a:spLocks noChangeShapeType="1"/>
            </p:cNvSpPr>
            <p:nvPr/>
          </p:nvSpPr>
          <p:spPr bwMode="auto">
            <a:xfrm flipV="1">
              <a:off x="3094" y="1177"/>
              <a:ext cx="0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09" name="Oval 286"/>
            <p:cNvSpPr>
              <a:spLocks noChangeArrowheads="1"/>
            </p:cNvSpPr>
            <p:nvPr/>
          </p:nvSpPr>
          <p:spPr bwMode="auto">
            <a:xfrm>
              <a:off x="3058" y="1589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0" name="Oval 287"/>
            <p:cNvSpPr>
              <a:spLocks noChangeArrowheads="1"/>
            </p:cNvSpPr>
            <p:nvPr/>
          </p:nvSpPr>
          <p:spPr bwMode="auto">
            <a:xfrm>
              <a:off x="3058" y="1142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1" name="Oval 288"/>
            <p:cNvSpPr>
              <a:spLocks noChangeArrowheads="1"/>
            </p:cNvSpPr>
            <p:nvPr/>
          </p:nvSpPr>
          <p:spPr bwMode="auto">
            <a:xfrm>
              <a:off x="2758" y="961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59"/>
          <p:cNvGrpSpPr>
            <a:grpSpLocks/>
          </p:cNvGrpSpPr>
          <p:nvPr/>
        </p:nvGrpSpPr>
        <p:grpSpPr bwMode="auto">
          <a:xfrm>
            <a:off x="768350" y="911225"/>
            <a:ext cx="2239963" cy="2165350"/>
            <a:chOff x="484" y="574"/>
            <a:chExt cx="1411" cy="1364"/>
          </a:xfrm>
        </p:grpSpPr>
        <p:sp>
          <p:nvSpPr>
            <p:cNvPr id="44047" name="Freeform 219"/>
            <p:cNvSpPr>
              <a:spLocks/>
            </p:cNvSpPr>
            <p:nvPr/>
          </p:nvSpPr>
          <p:spPr bwMode="auto">
            <a:xfrm>
              <a:off x="801" y="1000"/>
              <a:ext cx="673" cy="634"/>
            </a:xfrm>
            <a:custGeom>
              <a:avLst/>
              <a:gdLst>
                <a:gd name="T0" fmla="*/ 0 w 923"/>
                <a:gd name="T1" fmla="*/ 7 h 896"/>
                <a:gd name="T2" fmla="*/ 0 w 923"/>
                <a:gd name="T3" fmla="*/ 2 h 896"/>
                <a:gd name="T4" fmla="*/ 11 w 923"/>
                <a:gd name="T5" fmla="*/ 0 h 896"/>
                <a:gd name="T6" fmla="*/ 11 w 923"/>
                <a:gd name="T7" fmla="*/ 6 h 896"/>
                <a:gd name="T8" fmla="*/ 0 w 923"/>
                <a:gd name="T9" fmla="*/ 7 h 8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3"/>
                <a:gd name="T16" fmla="*/ 0 h 896"/>
                <a:gd name="T17" fmla="*/ 923 w 923"/>
                <a:gd name="T18" fmla="*/ 896 h 8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3" h="896">
                  <a:moveTo>
                    <a:pt x="0" y="896"/>
                  </a:moveTo>
                  <a:lnTo>
                    <a:pt x="0" y="247"/>
                  </a:lnTo>
                  <a:lnTo>
                    <a:pt x="921" y="0"/>
                  </a:lnTo>
                  <a:lnTo>
                    <a:pt x="923" y="658"/>
                  </a:lnTo>
                  <a:lnTo>
                    <a:pt x="0" y="896"/>
                  </a:lnTo>
                  <a:close/>
                </a:path>
              </a:pathLst>
            </a:custGeom>
            <a:solidFill>
              <a:srgbClr val="B0D1FE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Line 221"/>
            <p:cNvSpPr>
              <a:spLocks noChangeShapeType="1"/>
            </p:cNvSpPr>
            <p:nvPr/>
          </p:nvSpPr>
          <p:spPr bwMode="auto">
            <a:xfrm flipV="1">
              <a:off x="991" y="803"/>
              <a:ext cx="0" cy="6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9" name="Line 222"/>
            <p:cNvSpPr>
              <a:spLocks noChangeShapeType="1"/>
            </p:cNvSpPr>
            <p:nvPr/>
          </p:nvSpPr>
          <p:spPr bwMode="auto">
            <a:xfrm flipV="1">
              <a:off x="989" y="1458"/>
              <a:ext cx="71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0" name="Line 223"/>
            <p:cNvSpPr>
              <a:spLocks noChangeShapeType="1"/>
            </p:cNvSpPr>
            <p:nvPr/>
          </p:nvSpPr>
          <p:spPr bwMode="auto">
            <a:xfrm flipH="1">
              <a:off x="656" y="1458"/>
              <a:ext cx="333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Line 226"/>
            <p:cNvSpPr>
              <a:spLocks noChangeShapeType="1"/>
            </p:cNvSpPr>
            <p:nvPr/>
          </p:nvSpPr>
          <p:spPr bwMode="auto">
            <a:xfrm flipV="1">
              <a:off x="1479" y="1424"/>
              <a:ext cx="0" cy="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Line 227"/>
            <p:cNvSpPr>
              <a:spLocks noChangeShapeType="1"/>
            </p:cNvSpPr>
            <p:nvPr/>
          </p:nvSpPr>
          <p:spPr bwMode="auto">
            <a:xfrm flipV="1">
              <a:off x="797" y="1597"/>
              <a:ext cx="0" cy="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Line 228"/>
            <p:cNvSpPr>
              <a:spLocks noChangeShapeType="1"/>
            </p:cNvSpPr>
            <p:nvPr/>
          </p:nvSpPr>
          <p:spPr bwMode="auto">
            <a:xfrm>
              <a:off x="955" y="1006"/>
              <a:ext cx="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4" name="Line 229"/>
            <p:cNvSpPr>
              <a:spLocks noChangeShapeType="1"/>
            </p:cNvSpPr>
            <p:nvPr/>
          </p:nvSpPr>
          <p:spPr bwMode="auto">
            <a:xfrm>
              <a:off x="991" y="1002"/>
              <a:ext cx="4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5" name="Line 230"/>
            <p:cNvSpPr>
              <a:spLocks noChangeShapeType="1"/>
            </p:cNvSpPr>
            <p:nvPr/>
          </p:nvSpPr>
          <p:spPr bwMode="auto">
            <a:xfrm flipV="1">
              <a:off x="1479" y="1002"/>
              <a:ext cx="0" cy="44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6" name="Line 231"/>
            <p:cNvSpPr>
              <a:spLocks noChangeShapeType="1"/>
            </p:cNvSpPr>
            <p:nvPr/>
          </p:nvSpPr>
          <p:spPr bwMode="auto">
            <a:xfrm flipH="1">
              <a:off x="805" y="1006"/>
              <a:ext cx="181" cy="1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Line 232"/>
            <p:cNvSpPr>
              <a:spLocks noChangeShapeType="1"/>
            </p:cNvSpPr>
            <p:nvPr/>
          </p:nvSpPr>
          <p:spPr bwMode="auto">
            <a:xfrm flipV="1">
              <a:off x="801" y="1172"/>
              <a:ext cx="0" cy="4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Line 233"/>
            <p:cNvSpPr>
              <a:spLocks noChangeShapeType="1"/>
            </p:cNvSpPr>
            <p:nvPr/>
          </p:nvSpPr>
          <p:spPr bwMode="auto">
            <a:xfrm flipH="1">
              <a:off x="1297" y="1461"/>
              <a:ext cx="176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9" name="Line 234"/>
            <p:cNvSpPr>
              <a:spLocks noChangeShapeType="1"/>
            </p:cNvSpPr>
            <p:nvPr/>
          </p:nvSpPr>
          <p:spPr bwMode="auto">
            <a:xfrm>
              <a:off x="794" y="1632"/>
              <a:ext cx="49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0" name="Text Box 220"/>
            <p:cNvSpPr txBox="1">
              <a:spLocks noChangeArrowheads="1"/>
            </p:cNvSpPr>
            <p:nvPr/>
          </p:nvSpPr>
          <p:spPr bwMode="auto">
            <a:xfrm>
              <a:off x="885" y="574"/>
              <a:ext cx="140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z</a:t>
              </a:r>
            </a:p>
          </p:txBody>
        </p:sp>
        <p:sp>
          <p:nvSpPr>
            <p:cNvPr id="44061" name="Text Box 224"/>
            <p:cNvSpPr txBox="1">
              <a:spLocks noChangeArrowheads="1"/>
            </p:cNvSpPr>
            <p:nvPr/>
          </p:nvSpPr>
          <p:spPr bwMode="auto">
            <a:xfrm>
              <a:off x="484" y="1650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x</a:t>
              </a:r>
            </a:p>
          </p:txBody>
        </p:sp>
        <p:sp>
          <p:nvSpPr>
            <p:cNvPr id="44062" name="Text Box 225"/>
            <p:cNvSpPr txBox="1">
              <a:spLocks noChangeArrowheads="1"/>
            </p:cNvSpPr>
            <p:nvPr/>
          </p:nvSpPr>
          <p:spPr bwMode="auto">
            <a:xfrm>
              <a:off x="1680" y="1284"/>
              <a:ext cx="21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y</a:t>
              </a:r>
            </a:p>
          </p:txBody>
        </p:sp>
        <p:sp>
          <p:nvSpPr>
            <p:cNvPr id="44063" name="Text Box 235"/>
            <p:cNvSpPr txBox="1">
              <a:spLocks noChangeArrowheads="1"/>
            </p:cNvSpPr>
            <p:nvPr/>
          </p:nvSpPr>
          <p:spPr bwMode="auto">
            <a:xfrm>
              <a:off x="581" y="1428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a</a:t>
              </a:r>
            </a:p>
          </p:txBody>
        </p:sp>
        <p:sp>
          <p:nvSpPr>
            <p:cNvPr id="44064" name="Text Box 236"/>
            <p:cNvSpPr txBox="1">
              <a:spLocks noChangeArrowheads="1"/>
            </p:cNvSpPr>
            <p:nvPr/>
          </p:nvSpPr>
          <p:spPr bwMode="auto">
            <a:xfrm>
              <a:off x="1399" y="1459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b</a:t>
              </a:r>
            </a:p>
          </p:txBody>
        </p:sp>
        <p:sp>
          <p:nvSpPr>
            <p:cNvPr id="44065" name="Text Box 237"/>
            <p:cNvSpPr txBox="1">
              <a:spLocks noChangeArrowheads="1"/>
            </p:cNvSpPr>
            <p:nvPr/>
          </p:nvSpPr>
          <p:spPr bwMode="auto">
            <a:xfrm>
              <a:off x="760" y="812"/>
              <a:ext cx="135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i="1"/>
                <a:t>c</a:t>
              </a:r>
            </a:p>
          </p:txBody>
        </p:sp>
        <p:sp>
          <p:nvSpPr>
            <p:cNvPr id="44066" name="Line 238"/>
            <p:cNvSpPr>
              <a:spLocks noChangeShapeType="1"/>
            </p:cNvSpPr>
            <p:nvPr/>
          </p:nvSpPr>
          <p:spPr bwMode="auto">
            <a:xfrm>
              <a:off x="806" y="1177"/>
              <a:ext cx="4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7" name="Line 239"/>
            <p:cNvSpPr>
              <a:spLocks noChangeShapeType="1"/>
            </p:cNvSpPr>
            <p:nvPr/>
          </p:nvSpPr>
          <p:spPr bwMode="auto">
            <a:xfrm flipH="1">
              <a:off x="1287" y="1005"/>
              <a:ext cx="190" cy="1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8" name="Line 240"/>
            <p:cNvSpPr>
              <a:spLocks noChangeShapeType="1"/>
            </p:cNvSpPr>
            <p:nvPr/>
          </p:nvSpPr>
          <p:spPr bwMode="auto">
            <a:xfrm flipV="1">
              <a:off x="1294" y="1177"/>
              <a:ext cx="0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9" name="Line 241"/>
            <p:cNvSpPr>
              <a:spLocks noChangeShapeType="1"/>
            </p:cNvSpPr>
            <p:nvPr/>
          </p:nvSpPr>
          <p:spPr bwMode="auto">
            <a:xfrm flipV="1">
              <a:off x="801" y="1000"/>
              <a:ext cx="679" cy="17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0" name="Line 242"/>
            <p:cNvSpPr>
              <a:spLocks noChangeShapeType="1"/>
            </p:cNvSpPr>
            <p:nvPr/>
          </p:nvSpPr>
          <p:spPr bwMode="auto">
            <a:xfrm flipV="1">
              <a:off x="801" y="1459"/>
              <a:ext cx="679" cy="1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1" name="Line 243"/>
            <p:cNvSpPr>
              <a:spLocks noChangeShapeType="1"/>
            </p:cNvSpPr>
            <p:nvPr/>
          </p:nvSpPr>
          <p:spPr bwMode="auto">
            <a:xfrm>
              <a:off x="801" y="1168"/>
              <a:ext cx="0" cy="45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2" name="Oval 244"/>
            <p:cNvSpPr>
              <a:spLocks noChangeArrowheads="1"/>
            </p:cNvSpPr>
            <p:nvPr/>
          </p:nvSpPr>
          <p:spPr bwMode="auto">
            <a:xfrm>
              <a:off x="766" y="1136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3" name="Oval 245"/>
            <p:cNvSpPr>
              <a:spLocks noChangeArrowheads="1"/>
            </p:cNvSpPr>
            <p:nvPr/>
          </p:nvSpPr>
          <p:spPr bwMode="auto">
            <a:xfrm>
              <a:off x="766" y="1589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4" name="Oval 246"/>
            <p:cNvSpPr>
              <a:spLocks noChangeArrowheads="1"/>
            </p:cNvSpPr>
            <p:nvPr/>
          </p:nvSpPr>
          <p:spPr bwMode="auto">
            <a:xfrm>
              <a:off x="1258" y="1589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5" name="Oval 247"/>
            <p:cNvSpPr>
              <a:spLocks noChangeArrowheads="1"/>
            </p:cNvSpPr>
            <p:nvPr/>
          </p:nvSpPr>
          <p:spPr bwMode="auto">
            <a:xfrm>
              <a:off x="1258" y="1142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4076" name="Oval 248"/>
            <p:cNvSpPr>
              <a:spLocks noChangeArrowheads="1"/>
            </p:cNvSpPr>
            <p:nvPr/>
          </p:nvSpPr>
          <p:spPr bwMode="auto">
            <a:xfrm>
              <a:off x="958" y="961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7" name="Oval 249"/>
            <p:cNvSpPr>
              <a:spLocks noChangeArrowheads="1"/>
            </p:cNvSpPr>
            <p:nvPr/>
          </p:nvSpPr>
          <p:spPr bwMode="auto">
            <a:xfrm>
              <a:off x="1434" y="972"/>
              <a:ext cx="73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8" name="Oval 250"/>
            <p:cNvSpPr>
              <a:spLocks noChangeArrowheads="1"/>
            </p:cNvSpPr>
            <p:nvPr/>
          </p:nvSpPr>
          <p:spPr bwMode="auto">
            <a:xfrm>
              <a:off x="1439" y="1425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9" name="Oval 251"/>
            <p:cNvSpPr>
              <a:spLocks noChangeArrowheads="1"/>
            </p:cNvSpPr>
            <p:nvPr/>
          </p:nvSpPr>
          <p:spPr bwMode="auto">
            <a:xfrm>
              <a:off x="958" y="1408"/>
              <a:ext cx="74" cy="73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0" name="Oval 255"/>
            <p:cNvSpPr>
              <a:spLocks noChangeArrowheads="1"/>
            </p:cNvSpPr>
            <p:nvPr/>
          </p:nvSpPr>
          <p:spPr bwMode="auto">
            <a:xfrm>
              <a:off x="1111" y="1266"/>
              <a:ext cx="74" cy="7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369403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askerville"/>
                <a:cs typeface="Baskerville"/>
              </a:rPr>
              <a:t>Satisfying Bragg’s Law is a necessary Condition, but not sufficient for a successful diffraction peak. </a:t>
            </a:r>
            <a:endParaRPr lang="en-US" sz="2400" dirty="0">
              <a:latin typeface="Baskerville"/>
              <a:cs typeface="Baskervil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800000"/>
                </a:solidFill>
                <a:latin typeface="Baskerville"/>
                <a:cs typeface="Baskerville"/>
              </a:rPr>
              <a:t>X-Ray Diffraction Conditions in a different prospective</a:t>
            </a:r>
            <a:endParaRPr lang="en-US" sz="2400" u="sng" dirty="0">
              <a:solidFill>
                <a:srgbClr val="800000"/>
              </a:solidFill>
              <a:latin typeface="Baskerville"/>
              <a:cs typeface="Baskervill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228671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skerville"/>
                <a:cs typeface="Baskerville"/>
              </a:rPr>
              <a:t>The scattering intensity depends on the local distribution of electrons. Let’s focus on the local electron contribution.</a:t>
            </a:r>
          </a:p>
          <a:p>
            <a:endParaRPr lang="en-US" dirty="0" smtClean="0">
              <a:latin typeface="Baskerville"/>
              <a:cs typeface="Baskerville"/>
            </a:endParaRPr>
          </a:p>
          <a:p>
            <a:r>
              <a:rPr lang="en-US" dirty="0" smtClean="0">
                <a:latin typeface="Baskerville"/>
                <a:cs typeface="Baskerville"/>
              </a:rPr>
              <a:t>The crystal structure has a long-range periodicity. So does the electro density.</a:t>
            </a:r>
            <a:endParaRPr lang="en-US" dirty="0">
              <a:latin typeface="Baskerville"/>
              <a:cs typeface="Baskervil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524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Baskerville"/>
                <a:cs typeface="Baskerville"/>
              </a:rPr>
              <a:t>Electron Density is a Periodic function</a:t>
            </a:r>
            <a:endParaRPr lang="en-US" sz="2800" dirty="0">
              <a:latin typeface="Baskerville"/>
              <a:cs typeface="Baskervill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990600"/>
            <a:ext cx="790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Bragg Diffraction Pattern is determined by the electron density </a:t>
            </a:r>
            <a:r>
              <a:rPr lang="en-US" dirty="0" err="1" smtClean="0"/>
              <a:t>n(r</a:t>
            </a:r>
            <a:r>
              <a:rPr lang="en-US" dirty="0" smtClean="0"/>
              <a:t>) in the system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52400" y="16719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are the periodic functions?</a:t>
            </a:r>
            <a:endParaRPr lang="en-US" sz="2400" dirty="0"/>
          </a:p>
        </p:txBody>
      </p:sp>
      <p:pic>
        <p:nvPicPr>
          <p:cNvPr id="10" name="Picture 9" descr="Picture 7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2133600"/>
            <a:ext cx="3505071" cy="3678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319" y="1066801"/>
            <a:ext cx="3801776" cy="23365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1524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More about periodic functions?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0347" y="681978"/>
            <a:ext cx="3628441" cy="2721331"/>
          </a:xfrm>
          <a:prstGeom prst="rect">
            <a:avLst/>
          </a:prstGeom>
        </p:spPr>
      </p:pic>
      <p:pic>
        <p:nvPicPr>
          <p:cNvPr id="7" name="Picture 6" descr="Picture 7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1794" y="3403309"/>
            <a:ext cx="4217106" cy="23834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578673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is the best way to learn about periodic functions?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is the best way to learn about periodic functions?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8800"/>
            <a:ext cx="3946495" cy="25468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805934"/>
            <a:ext cx="1919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Fourier Transform: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1175266"/>
            <a:ext cx="2286000" cy="406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49067" y="6172200"/>
            <a:ext cx="5151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 let’s get back to the Bragg Diffraction Condition.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2667000" y="1401762"/>
          <a:ext cx="3013075" cy="884238"/>
        </p:xfrm>
        <a:graphic>
          <a:graphicData uri="http://schemas.openxmlformats.org/presentationml/2006/ole">
            <p:oleObj spid="_x0000_s47106" name="Equation" r:id="rId3" imgW="1168400" imgH="3429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0" y="2787134"/>
            <a:ext cx="513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 at the notes (and the textbook) for explanation.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2286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askerville"/>
                <a:cs typeface="Baskerville"/>
              </a:rPr>
              <a:t>The electron density can be written as:</a:t>
            </a:r>
            <a:endParaRPr lang="en-US" sz="2400" dirty="0">
              <a:latin typeface="Baskerville"/>
              <a:cs typeface="Baskervill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59" y="3635276"/>
            <a:ext cx="89458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askerville"/>
                <a:cs typeface="Baskerville"/>
              </a:rPr>
              <a:t>In order to define the periodic nature of electron density, we define a new vector  G</a:t>
            </a:r>
          </a:p>
          <a:p>
            <a:endParaRPr lang="en-US" sz="2400" dirty="0" smtClean="0">
              <a:latin typeface="Baskerville"/>
              <a:cs typeface="Baskerville"/>
            </a:endParaRPr>
          </a:p>
          <a:p>
            <a:r>
              <a:rPr lang="en-US" sz="2400" dirty="0" smtClean="0">
                <a:latin typeface="Baskerville"/>
                <a:cs typeface="Baskerville"/>
              </a:rPr>
              <a:t>This set of new vector G define another long range system of points. The periodic array defined by this vector G is called the Reciprocal Lattice.   </a:t>
            </a:r>
            <a:endParaRPr lang="en-US" sz="2400" dirty="0">
              <a:latin typeface="Baskerville"/>
              <a:cs typeface="Baskervil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3048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are these set of special wave vectors?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51816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set of</a:t>
            </a:r>
            <a:r>
              <a:rPr lang="en-US" dirty="0" smtClean="0"/>
              <a:t> new </a:t>
            </a:r>
            <a:r>
              <a:rPr lang="en-US" dirty="0" smtClean="0"/>
              <a:t>vectors create another periodic structure. Definitely, this periodic structure is a one to one match to the periodic lattice of the Crystal Lattice Structure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6034804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Crystal Lattice </a:t>
            </a:r>
            <a:endParaRPr lang="en-US" sz="28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352800" y="6323012"/>
            <a:ext cx="1219200" cy="1588"/>
          </a:xfrm>
          <a:prstGeom prst="straightConnector1">
            <a:avLst/>
          </a:prstGeom>
          <a:ln w="73025">
            <a:solidFill>
              <a:schemeClr val="accent2">
                <a:lumMod val="50000"/>
              </a:schemeClr>
            </a:solidFill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30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Reciprocal Lattice </a:t>
            </a:r>
            <a:endParaRPr lang="en-US" sz="2800" dirty="0"/>
          </a:p>
        </p:txBody>
      </p:sp>
      <p:sp>
        <p:nvSpPr>
          <p:cNvPr id="13" name="Oval 12"/>
          <p:cNvSpPr/>
          <p:nvPr/>
        </p:nvSpPr>
        <p:spPr>
          <a:xfrm>
            <a:off x="4144792" y="3474602"/>
            <a:ext cx="304800" cy="304800"/>
          </a:xfrm>
          <a:prstGeom prst="ellipse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27608" y="4632901"/>
            <a:ext cx="304800" cy="304800"/>
          </a:xfrm>
          <a:prstGeom prst="ellipse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363687" y="4632901"/>
            <a:ext cx="304800" cy="304800"/>
          </a:xfrm>
          <a:prstGeom prst="ellipse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821497" y="3444004"/>
            <a:ext cx="304800" cy="304800"/>
          </a:xfrm>
          <a:prstGeom prst="ellipse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4600" y="2286000"/>
            <a:ext cx="304800" cy="304800"/>
          </a:xfrm>
          <a:prstGeom prst="ellipse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601992" y="2286000"/>
            <a:ext cx="304800" cy="304800"/>
          </a:xfrm>
          <a:prstGeom prst="ellipse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880604" y="2286000"/>
            <a:ext cx="304800" cy="304800"/>
          </a:xfrm>
          <a:prstGeom prst="ellipse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438095" y="3428705"/>
            <a:ext cx="304800" cy="304800"/>
          </a:xfrm>
          <a:prstGeom prst="ellipse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931010" y="4572295"/>
            <a:ext cx="304800" cy="304800"/>
          </a:xfrm>
          <a:prstGeom prst="ellipse">
            <a:avLst/>
          </a:prstGeom>
          <a:solidFill>
            <a:srgbClr val="3366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13" idx="6"/>
            <a:endCxn id="16" idx="2"/>
          </p:cNvCxnSpPr>
          <p:nvPr/>
        </p:nvCxnSpPr>
        <p:spPr>
          <a:xfrm flipV="1">
            <a:off x="4449592" y="3596404"/>
            <a:ext cx="1371905" cy="30598"/>
          </a:xfrm>
          <a:prstGeom prst="straightConnector1">
            <a:avLst/>
          </a:prstGeom>
          <a:ln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9" idx="5"/>
          </p:cNvCxnSpPr>
          <p:nvPr/>
        </p:nvCxnSpPr>
        <p:spPr>
          <a:xfrm rot="16200000" flipH="1">
            <a:off x="3239161" y="2447769"/>
            <a:ext cx="2330932" cy="2527720"/>
          </a:xfrm>
          <a:prstGeom prst="straightConnector1">
            <a:avLst/>
          </a:prstGeom>
          <a:ln w="12700">
            <a:prstDash val="sysDot"/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2986642" y="3109360"/>
            <a:ext cx="2499301" cy="1126784"/>
          </a:xfrm>
          <a:prstGeom prst="straightConnector1">
            <a:avLst/>
          </a:prstGeom>
          <a:ln w="12700">
            <a:prstDash val="sysDot"/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Freeform 52"/>
          <p:cNvSpPr/>
          <p:nvPr/>
        </p:nvSpPr>
        <p:spPr>
          <a:xfrm>
            <a:off x="2065576" y="2447920"/>
            <a:ext cx="4421863" cy="2294924"/>
          </a:xfrm>
          <a:custGeom>
            <a:avLst/>
            <a:gdLst>
              <a:gd name="connsiteX0" fmla="*/ 0 w 4421863"/>
              <a:gd name="connsiteY0" fmla="*/ 2294924 h 2294924"/>
              <a:gd name="connsiteX1" fmla="*/ 4421863 w 4421863"/>
              <a:gd name="connsiteY1" fmla="*/ 0 h 2294924"/>
              <a:gd name="connsiteX2" fmla="*/ 4421863 w 4421863"/>
              <a:gd name="connsiteY2" fmla="*/ 0 h 2294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1863" h="2294924">
                <a:moveTo>
                  <a:pt x="0" y="2294924"/>
                </a:moveTo>
                <a:lnTo>
                  <a:pt x="4421863" y="0"/>
                </a:lnTo>
                <a:lnTo>
                  <a:pt x="4421863" y="0"/>
                </a:lnTo>
              </a:path>
            </a:pathLst>
          </a:custGeom>
          <a:ln w="12700">
            <a:prstDash val="sysDot"/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2570495" y="3564300"/>
            <a:ext cx="3381425" cy="31083"/>
          </a:xfrm>
          <a:custGeom>
            <a:avLst/>
            <a:gdLst>
              <a:gd name="connsiteX0" fmla="*/ 0 w 3381425"/>
              <a:gd name="connsiteY0" fmla="*/ 31083 h 31083"/>
              <a:gd name="connsiteX1" fmla="*/ 2922408 w 3381425"/>
              <a:gd name="connsiteY1" fmla="*/ 484 h 31083"/>
              <a:gd name="connsiteX2" fmla="*/ 3228419 w 3381425"/>
              <a:gd name="connsiteY2" fmla="*/ 15783 h 31083"/>
              <a:gd name="connsiteX3" fmla="*/ 3381425 w 3381425"/>
              <a:gd name="connsiteY3" fmla="*/ 15783 h 31083"/>
              <a:gd name="connsiteX4" fmla="*/ 3381425 w 3381425"/>
              <a:gd name="connsiteY4" fmla="*/ 15783 h 31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81425" h="31083">
                <a:moveTo>
                  <a:pt x="0" y="31083"/>
                </a:moveTo>
                <a:lnTo>
                  <a:pt x="2922408" y="484"/>
                </a:lnTo>
                <a:cubicBezTo>
                  <a:pt x="3024538" y="0"/>
                  <a:pt x="3126345" y="12381"/>
                  <a:pt x="3228419" y="15783"/>
                </a:cubicBezTo>
                <a:cubicBezTo>
                  <a:pt x="3279393" y="17482"/>
                  <a:pt x="3330423" y="15783"/>
                  <a:pt x="3381425" y="15783"/>
                </a:cubicBezTo>
                <a:lnTo>
                  <a:pt x="3381425" y="15783"/>
                </a:lnTo>
              </a:path>
            </a:pathLst>
          </a:custGeom>
          <a:ln w="12700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312" y="1600200"/>
            <a:ext cx="2322576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371600"/>
            <a:ext cx="701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askerville"/>
                <a:cs typeface="Baskerville"/>
              </a:rPr>
              <a:t>Let’s review what we have been doing so far:</a:t>
            </a:r>
          </a:p>
          <a:p>
            <a:endParaRPr lang="en-US" sz="2000" dirty="0" smtClean="0">
              <a:latin typeface="Baskerville"/>
              <a:cs typeface="Baskerville"/>
            </a:endParaRPr>
          </a:p>
          <a:p>
            <a:r>
              <a:rPr lang="en-US" sz="2000" dirty="0" smtClean="0">
                <a:latin typeface="Baskerville"/>
                <a:cs typeface="Baskerville"/>
              </a:rPr>
              <a:t>	- </a:t>
            </a:r>
            <a:r>
              <a:rPr lang="en-US" sz="2000" dirty="0" err="1" smtClean="0">
                <a:latin typeface="Baskerville"/>
                <a:cs typeface="Baskerville"/>
              </a:rPr>
              <a:t>Bravais</a:t>
            </a:r>
            <a:r>
              <a:rPr lang="en-US" sz="2000" dirty="0" smtClean="0">
                <a:latin typeface="Baskerville"/>
                <a:cs typeface="Baskerville"/>
              </a:rPr>
              <a:t> Lattices</a:t>
            </a:r>
          </a:p>
          <a:p>
            <a:r>
              <a:rPr lang="en-US" sz="2000" dirty="0" smtClean="0">
                <a:latin typeface="Baskerville"/>
                <a:cs typeface="Baskerville"/>
              </a:rPr>
              <a:t>	- Examples for common Crystal Structures and identified 		their </a:t>
            </a:r>
            <a:r>
              <a:rPr lang="en-US" sz="2000" dirty="0" err="1" smtClean="0">
                <a:latin typeface="Baskerville"/>
                <a:cs typeface="Baskerville"/>
              </a:rPr>
              <a:t>Bravais</a:t>
            </a:r>
            <a:r>
              <a:rPr lang="en-US" sz="2000" dirty="0" smtClean="0">
                <a:latin typeface="Baskerville"/>
                <a:cs typeface="Baskerville"/>
              </a:rPr>
              <a:t> Lattice types</a:t>
            </a:r>
          </a:p>
          <a:p>
            <a:r>
              <a:rPr lang="en-US" sz="2000" dirty="0" smtClean="0">
                <a:latin typeface="Baskerville"/>
                <a:cs typeface="Baskerville"/>
              </a:rPr>
              <a:t>	- Miller indices for different planes</a:t>
            </a:r>
          </a:p>
          <a:p>
            <a:r>
              <a:rPr lang="en-US" sz="2000" dirty="0" smtClean="0">
                <a:latin typeface="Baskerville"/>
                <a:cs typeface="Baskerville"/>
              </a:rPr>
              <a:t>	- Packing Fraction and closely packed structures. </a:t>
            </a:r>
            <a:endParaRPr lang="en-US" sz="2000" dirty="0">
              <a:latin typeface="Baskerville"/>
              <a:cs typeface="Baskervil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006" y="76200"/>
            <a:ext cx="888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skerville"/>
                <a:cs typeface="Baskerville"/>
              </a:rPr>
              <a:t>HCP (ABABAB..) and CCP (ABCABCABC….) both have the highest packing fraction of 0.74 </a:t>
            </a:r>
            <a:endParaRPr lang="en-US" dirty="0">
              <a:latin typeface="Baskerville"/>
              <a:cs typeface="Baskerville"/>
            </a:endParaRPr>
          </a:p>
        </p:txBody>
      </p:sp>
      <p:grpSp>
        <p:nvGrpSpPr>
          <p:cNvPr id="360" name="Group 359"/>
          <p:cNvGrpSpPr/>
          <p:nvPr/>
        </p:nvGrpSpPr>
        <p:grpSpPr>
          <a:xfrm>
            <a:off x="304800" y="524256"/>
            <a:ext cx="3276600" cy="1837944"/>
            <a:chOff x="457200" y="990600"/>
            <a:chExt cx="3276600" cy="1837944"/>
          </a:xfrm>
        </p:grpSpPr>
        <p:grpSp>
          <p:nvGrpSpPr>
            <p:cNvPr id="221" name="Group 220"/>
            <p:cNvGrpSpPr/>
            <p:nvPr/>
          </p:nvGrpSpPr>
          <p:grpSpPr>
            <a:xfrm>
              <a:off x="457200" y="990600"/>
              <a:ext cx="3276600" cy="1837944"/>
              <a:chOff x="457200" y="990600"/>
              <a:chExt cx="3276600" cy="1837944"/>
            </a:xfrm>
          </p:grpSpPr>
          <p:grpSp>
            <p:nvGrpSpPr>
              <p:cNvPr id="5" name="Group 4"/>
              <p:cNvGrpSpPr>
                <a:grpSpLocks noChangeAspect="1"/>
              </p:cNvGrpSpPr>
              <p:nvPr/>
            </p:nvGrpSpPr>
            <p:grpSpPr>
              <a:xfrm>
                <a:off x="457200" y="990600"/>
                <a:ext cx="3099812" cy="1837944"/>
                <a:chOff x="152400" y="838200"/>
                <a:chExt cx="8610600" cy="5105400"/>
              </a:xfrm>
            </p:grpSpPr>
            <p:sp>
              <p:nvSpPr>
                <p:cNvPr id="6" name="Oval 5"/>
                <p:cNvSpPr/>
                <p:nvPr/>
              </p:nvSpPr>
              <p:spPr>
                <a:xfrm>
                  <a:off x="152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>
                  <a:off x="1295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2438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3581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4724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5867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7010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685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1828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971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4114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5257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6400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7543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762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1905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3048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4191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5334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6477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7620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152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1295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2438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3581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4724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5867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7010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>
                  <a:off x="685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>
                  <a:off x="1828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2971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4114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5257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6400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7543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6" name="Group 155"/>
              <p:cNvGrpSpPr/>
              <p:nvPr/>
            </p:nvGrpSpPr>
            <p:grpSpPr>
              <a:xfrm>
                <a:off x="716279" y="990600"/>
                <a:ext cx="2788921" cy="276999"/>
                <a:chOff x="716279" y="990600"/>
                <a:chExt cx="2788921" cy="276999"/>
              </a:xfrm>
            </p:grpSpPr>
            <p:sp>
              <p:nvSpPr>
                <p:cNvPr id="149" name="TextBox 148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50" name="TextBox 149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52" name="TextBox 151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54" name="TextBox 153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55" name="TextBox 154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157" name="Group 156"/>
              <p:cNvGrpSpPr/>
              <p:nvPr/>
            </p:nvGrpSpPr>
            <p:grpSpPr>
              <a:xfrm>
                <a:off x="533400" y="1371600"/>
                <a:ext cx="2788921" cy="276999"/>
                <a:chOff x="716279" y="990600"/>
                <a:chExt cx="2788921" cy="276999"/>
              </a:xfrm>
            </p:grpSpPr>
            <p:sp>
              <p:nvSpPr>
                <p:cNvPr id="158" name="TextBox 157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59" name="TextBox 158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60" name="TextBox 159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165" name="Group 164"/>
              <p:cNvGrpSpPr/>
              <p:nvPr/>
            </p:nvGrpSpPr>
            <p:grpSpPr>
              <a:xfrm>
                <a:off x="685800" y="1704201"/>
                <a:ext cx="2788921" cy="276999"/>
                <a:chOff x="716279" y="990600"/>
                <a:chExt cx="2788921" cy="276999"/>
              </a:xfrm>
            </p:grpSpPr>
            <p:sp>
              <p:nvSpPr>
                <p:cNvPr id="166" name="TextBox 165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68" name="TextBox 167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69" name="TextBox 168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70" name="TextBox 169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71" name="TextBox 170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72" name="TextBox 171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173" name="Group 172"/>
              <p:cNvGrpSpPr/>
              <p:nvPr/>
            </p:nvGrpSpPr>
            <p:grpSpPr>
              <a:xfrm>
                <a:off x="487679" y="2085201"/>
                <a:ext cx="2788921" cy="276999"/>
                <a:chOff x="716279" y="990600"/>
                <a:chExt cx="2788921" cy="276999"/>
              </a:xfrm>
            </p:grpSpPr>
            <p:sp>
              <p:nvSpPr>
                <p:cNvPr id="174" name="TextBox 173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75" name="TextBox 174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76" name="TextBox 175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77" name="TextBox 176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78" name="TextBox 177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79" name="TextBox 178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80" name="TextBox 179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181" name="Group 180"/>
              <p:cNvGrpSpPr/>
              <p:nvPr/>
            </p:nvGrpSpPr>
            <p:grpSpPr>
              <a:xfrm>
                <a:off x="762000" y="2438400"/>
                <a:ext cx="2788921" cy="276999"/>
                <a:chOff x="716279" y="990600"/>
                <a:chExt cx="2788921" cy="276999"/>
              </a:xfrm>
            </p:grpSpPr>
            <p:sp>
              <p:nvSpPr>
                <p:cNvPr id="182" name="TextBox 181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83" name="TextBox 182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84" name="TextBox 183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85" name="TextBox 184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188" name="TextBox 187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189" name="Group 188"/>
              <p:cNvGrpSpPr/>
              <p:nvPr/>
            </p:nvGrpSpPr>
            <p:grpSpPr>
              <a:xfrm>
                <a:off x="716279" y="1266202"/>
                <a:ext cx="2788921" cy="276999"/>
                <a:chOff x="716279" y="990600"/>
                <a:chExt cx="2788921" cy="276999"/>
              </a:xfrm>
            </p:grpSpPr>
            <p:sp>
              <p:nvSpPr>
                <p:cNvPr id="190" name="TextBox 189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191" name="TextBox 190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192" name="TextBox 191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193" name="TextBox 192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194" name="TextBox 193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195" name="TextBox 194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196" name="TextBox 195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  <p:grpSp>
            <p:nvGrpSpPr>
              <p:cNvPr id="197" name="Group 196"/>
              <p:cNvGrpSpPr/>
              <p:nvPr/>
            </p:nvGrpSpPr>
            <p:grpSpPr>
              <a:xfrm>
                <a:off x="944879" y="1628001"/>
                <a:ext cx="2788921" cy="276999"/>
                <a:chOff x="716279" y="990600"/>
                <a:chExt cx="2788921" cy="276999"/>
              </a:xfrm>
            </p:grpSpPr>
            <p:sp>
              <p:nvSpPr>
                <p:cNvPr id="198" name="TextBox 197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00" name="TextBox 199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01" name="TextBox 200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02" name="TextBox 201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03" name="TextBox 202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04" name="TextBox 203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  <p:grpSp>
            <p:nvGrpSpPr>
              <p:cNvPr id="205" name="Group 204"/>
              <p:cNvGrpSpPr/>
              <p:nvPr/>
            </p:nvGrpSpPr>
            <p:grpSpPr>
              <a:xfrm>
                <a:off x="685800" y="1981200"/>
                <a:ext cx="2788921" cy="276999"/>
                <a:chOff x="716279" y="990600"/>
                <a:chExt cx="2788921" cy="276999"/>
              </a:xfrm>
            </p:grpSpPr>
            <p:sp>
              <p:nvSpPr>
                <p:cNvPr id="206" name="TextBox 205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07" name="TextBox 206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08" name="TextBox 207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09" name="TextBox 208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10" name="TextBox 209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11" name="TextBox 210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12" name="TextBox 211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  <p:grpSp>
            <p:nvGrpSpPr>
              <p:cNvPr id="213" name="Group 212"/>
              <p:cNvGrpSpPr/>
              <p:nvPr/>
            </p:nvGrpSpPr>
            <p:grpSpPr>
              <a:xfrm>
                <a:off x="933491" y="2328400"/>
                <a:ext cx="2788921" cy="276999"/>
                <a:chOff x="716279" y="990600"/>
                <a:chExt cx="2788921" cy="276999"/>
              </a:xfrm>
            </p:grpSpPr>
            <p:sp>
              <p:nvSpPr>
                <p:cNvPr id="214" name="TextBox 213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15" name="TextBox 214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16" name="TextBox 215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17" name="TextBox 216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18" name="TextBox 217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19" name="TextBox 218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220" name="TextBox 219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</p:grpSp>
        <p:grpSp>
          <p:nvGrpSpPr>
            <p:cNvPr id="338" name="Group 337"/>
            <p:cNvGrpSpPr/>
            <p:nvPr/>
          </p:nvGrpSpPr>
          <p:grpSpPr>
            <a:xfrm>
              <a:off x="914400" y="1157599"/>
              <a:ext cx="2362200" cy="306197"/>
              <a:chOff x="914400" y="1157599"/>
              <a:chExt cx="2362200" cy="306197"/>
            </a:xfrm>
          </p:grpSpPr>
          <p:sp>
            <p:nvSpPr>
              <p:cNvPr id="332" name="TextBox 331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33" name="TextBox 332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34" name="TextBox 333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35" name="TextBox 334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36" name="TextBox 335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37" name="TextBox 336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  <p:grpSp>
          <p:nvGrpSpPr>
            <p:cNvPr id="339" name="Group 338"/>
            <p:cNvGrpSpPr/>
            <p:nvPr/>
          </p:nvGrpSpPr>
          <p:grpSpPr>
            <a:xfrm>
              <a:off x="762000" y="1524000"/>
              <a:ext cx="2362200" cy="306197"/>
              <a:chOff x="914400" y="1157599"/>
              <a:chExt cx="2362200" cy="306197"/>
            </a:xfrm>
          </p:grpSpPr>
          <p:sp>
            <p:nvSpPr>
              <p:cNvPr id="340" name="TextBox 339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41" name="TextBox 340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42" name="TextBox 341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43" name="TextBox 342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44" name="TextBox 343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45" name="TextBox 344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  <p:grpSp>
          <p:nvGrpSpPr>
            <p:cNvPr id="346" name="Group 345"/>
            <p:cNvGrpSpPr/>
            <p:nvPr/>
          </p:nvGrpSpPr>
          <p:grpSpPr>
            <a:xfrm>
              <a:off x="914400" y="1903603"/>
              <a:ext cx="2362200" cy="306197"/>
              <a:chOff x="914400" y="1157599"/>
              <a:chExt cx="2362200" cy="306197"/>
            </a:xfrm>
          </p:grpSpPr>
          <p:sp>
            <p:nvSpPr>
              <p:cNvPr id="347" name="TextBox 346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48" name="TextBox 347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49" name="TextBox 348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50" name="TextBox 349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51" name="TextBox 350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52" name="TextBox 351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  <p:grpSp>
          <p:nvGrpSpPr>
            <p:cNvPr id="353" name="Group 352"/>
            <p:cNvGrpSpPr/>
            <p:nvPr/>
          </p:nvGrpSpPr>
          <p:grpSpPr>
            <a:xfrm>
              <a:off x="714996" y="2209800"/>
              <a:ext cx="2362200" cy="306197"/>
              <a:chOff x="914400" y="1157599"/>
              <a:chExt cx="2362200" cy="306197"/>
            </a:xfrm>
          </p:grpSpPr>
          <p:sp>
            <p:nvSpPr>
              <p:cNvPr id="354" name="TextBox 353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55" name="TextBox 354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56" name="TextBox 355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57" name="TextBox 356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58" name="TextBox 357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359" name="TextBox 358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</p:grpSp>
      <p:grpSp>
        <p:nvGrpSpPr>
          <p:cNvPr id="985" name="Group 984"/>
          <p:cNvGrpSpPr/>
          <p:nvPr/>
        </p:nvGrpSpPr>
        <p:grpSpPr>
          <a:xfrm>
            <a:off x="381000" y="2514600"/>
            <a:ext cx="3299296" cy="2045849"/>
            <a:chOff x="463700" y="2977255"/>
            <a:chExt cx="3299296" cy="2045849"/>
          </a:xfrm>
        </p:grpSpPr>
        <p:grpSp>
          <p:nvGrpSpPr>
            <p:cNvPr id="77" name="Group 76"/>
            <p:cNvGrpSpPr>
              <a:grpSpLocks noChangeAspect="1"/>
            </p:cNvGrpSpPr>
            <p:nvPr/>
          </p:nvGrpSpPr>
          <p:grpSpPr>
            <a:xfrm>
              <a:off x="463700" y="3185160"/>
              <a:ext cx="3099812" cy="1837944"/>
              <a:chOff x="152400" y="838200"/>
              <a:chExt cx="8610600" cy="5105400"/>
            </a:xfrm>
            <a:solidFill>
              <a:schemeClr val="accent3">
                <a:lumMod val="75000"/>
                <a:alpha val="32000"/>
              </a:schemeClr>
            </a:solidFill>
          </p:grpSpPr>
          <p:sp>
            <p:nvSpPr>
              <p:cNvPr id="78" name="Oval 77"/>
              <p:cNvSpPr/>
              <p:nvPr/>
            </p:nvSpPr>
            <p:spPr>
              <a:xfrm>
                <a:off x="152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1295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2438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581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4724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5867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7010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685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1828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2971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4114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5257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6400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7543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762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1905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3048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4191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5334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6477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7620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152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295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2438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3581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4724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5867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7010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685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828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2971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4114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5257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6400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7543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1" name="Group 360"/>
            <p:cNvGrpSpPr/>
            <p:nvPr/>
          </p:nvGrpSpPr>
          <p:grpSpPr>
            <a:xfrm>
              <a:off x="486396" y="2977255"/>
              <a:ext cx="3276600" cy="1837944"/>
              <a:chOff x="457200" y="990600"/>
              <a:chExt cx="3276600" cy="1837944"/>
            </a:xfrm>
          </p:grpSpPr>
          <p:grpSp>
            <p:nvGrpSpPr>
              <p:cNvPr id="362" name="Group 220"/>
              <p:cNvGrpSpPr/>
              <p:nvPr/>
            </p:nvGrpSpPr>
            <p:grpSpPr>
              <a:xfrm>
                <a:off x="457200" y="990600"/>
                <a:ext cx="3276600" cy="1837944"/>
                <a:chOff x="457200" y="990600"/>
                <a:chExt cx="3276600" cy="1837944"/>
              </a:xfrm>
            </p:grpSpPr>
            <p:grpSp>
              <p:nvGrpSpPr>
                <p:cNvPr id="391" name="Group 4"/>
                <p:cNvGrpSpPr>
                  <a:grpSpLocks noChangeAspect="1"/>
                </p:cNvGrpSpPr>
                <p:nvPr/>
              </p:nvGrpSpPr>
              <p:grpSpPr>
                <a:xfrm>
                  <a:off x="457200" y="990600"/>
                  <a:ext cx="3099809" cy="1837944"/>
                  <a:chOff x="152400" y="838200"/>
                  <a:chExt cx="8610600" cy="5105400"/>
                </a:xfrm>
              </p:grpSpPr>
              <p:sp>
                <p:nvSpPr>
                  <p:cNvPr id="464" name="Oval 5"/>
                  <p:cNvSpPr/>
                  <p:nvPr/>
                </p:nvSpPr>
                <p:spPr>
                  <a:xfrm>
                    <a:off x="152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5" name="Oval 6"/>
                  <p:cNvSpPr/>
                  <p:nvPr/>
                </p:nvSpPr>
                <p:spPr>
                  <a:xfrm>
                    <a:off x="1295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6" name="Oval 7"/>
                  <p:cNvSpPr/>
                  <p:nvPr/>
                </p:nvSpPr>
                <p:spPr>
                  <a:xfrm>
                    <a:off x="2438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7" name="Oval 8"/>
                  <p:cNvSpPr/>
                  <p:nvPr/>
                </p:nvSpPr>
                <p:spPr>
                  <a:xfrm>
                    <a:off x="3581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8" name="Oval 9"/>
                  <p:cNvSpPr/>
                  <p:nvPr/>
                </p:nvSpPr>
                <p:spPr>
                  <a:xfrm>
                    <a:off x="4724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9" name="Oval 10"/>
                  <p:cNvSpPr/>
                  <p:nvPr/>
                </p:nvSpPr>
                <p:spPr>
                  <a:xfrm>
                    <a:off x="5867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0" name="Oval 11"/>
                  <p:cNvSpPr/>
                  <p:nvPr/>
                </p:nvSpPr>
                <p:spPr>
                  <a:xfrm>
                    <a:off x="7010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1" name="Oval 12"/>
                  <p:cNvSpPr/>
                  <p:nvPr/>
                </p:nvSpPr>
                <p:spPr>
                  <a:xfrm>
                    <a:off x="685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2" name="Oval 13"/>
                  <p:cNvSpPr/>
                  <p:nvPr/>
                </p:nvSpPr>
                <p:spPr>
                  <a:xfrm>
                    <a:off x="1828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3" name="Oval 14"/>
                  <p:cNvSpPr/>
                  <p:nvPr/>
                </p:nvSpPr>
                <p:spPr>
                  <a:xfrm>
                    <a:off x="2971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4" name="Oval 15"/>
                  <p:cNvSpPr/>
                  <p:nvPr/>
                </p:nvSpPr>
                <p:spPr>
                  <a:xfrm>
                    <a:off x="4114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5" name="Oval 16"/>
                  <p:cNvSpPr/>
                  <p:nvPr/>
                </p:nvSpPr>
                <p:spPr>
                  <a:xfrm>
                    <a:off x="5257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6" name="Oval 17"/>
                  <p:cNvSpPr/>
                  <p:nvPr/>
                </p:nvSpPr>
                <p:spPr>
                  <a:xfrm>
                    <a:off x="6400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7" name="Oval 18"/>
                  <p:cNvSpPr/>
                  <p:nvPr/>
                </p:nvSpPr>
                <p:spPr>
                  <a:xfrm>
                    <a:off x="7543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8" name="Oval 19"/>
                  <p:cNvSpPr/>
                  <p:nvPr/>
                </p:nvSpPr>
                <p:spPr>
                  <a:xfrm>
                    <a:off x="762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9" name="Oval 20"/>
                  <p:cNvSpPr/>
                  <p:nvPr/>
                </p:nvSpPr>
                <p:spPr>
                  <a:xfrm>
                    <a:off x="1905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0" name="Oval 21"/>
                  <p:cNvSpPr/>
                  <p:nvPr/>
                </p:nvSpPr>
                <p:spPr>
                  <a:xfrm>
                    <a:off x="3048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1" name="Oval 22"/>
                  <p:cNvSpPr/>
                  <p:nvPr/>
                </p:nvSpPr>
                <p:spPr>
                  <a:xfrm>
                    <a:off x="4191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2" name="Oval 23"/>
                  <p:cNvSpPr/>
                  <p:nvPr/>
                </p:nvSpPr>
                <p:spPr>
                  <a:xfrm>
                    <a:off x="5334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3" name="Oval 24"/>
                  <p:cNvSpPr/>
                  <p:nvPr/>
                </p:nvSpPr>
                <p:spPr>
                  <a:xfrm>
                    <a:off x="6477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4" name="Oval 25"/>
                  <p:cNvSpPr/>
                  <p:nvPr/>
                </p:nvSpPr>
                <p:spPr>
                  <a:xfrm>
                    <a:off x="7620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5" name="Oval 26"/>
                  <p:cNvSpPr/>
                  <p:nvPr/>
                </p:nvSpPr>
                <p:spPr>
                  <a:xfrm>
                    <a:off x="152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6" name="Oval 27"/>
                  <p:cNvSpPr/>
                  <p:nvPr/>
                </p:nvSpPr>
                <p:spPr>
                  <a:xfrm>
                    <a:off x="1295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7" name="Oval 28"/>
                  <p:cNvSpPr/>
                  <p:nvPr/>
                </p:nvSpPr>
                <p:spPr>
                  <a:xfrm>
                    <a:off x="2438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8" name="Oval 29"/>
                  <p:cNvSpPr/>
                  <p:nvPr/>
                </p:nvSpPr>
                <p:spPr>
                  <a:xfrm>
                    <a:off x="3581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9" name="Oval 30"/>
                  <p:cNvSpPr/>
                  <p:nvPr/>
                </p:nvSpPr>
                <p:spPr>
                  <a:xfrm>
                    <a:off x="4724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0" name="Oval 31"/>
                  <p:cNvSpPr/>
                  <p:nvPr/>
                </p:nvSpPr>
                <p:spPr>
                  <a:xfrm>
                    <a:off x="5867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1" name="Oval 32"/>
                  <p:cNvSpPr/>
                  <p:nvPr/>
                </p:nvSpPr>
                <p:spPr>
                  <a:xfrm>
                    <a:off x="7010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2" name="Oval 33"/>
                  <p:cNvSpPr/>
                  <p:nvPr/>
                </p:nvSpPr>
                <p:spPr>
                  <a:xfrm>
                    <a:off x="685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3" name="Oval 34"/>
                  <p:cNvSpPr/>
                  <p:nvPr/>
                </p:nvSpPr>
                <p:spPr>
                  <a:xfrm>
                    <a:off x="1828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4" name="Oval 35"/>
                  <p:cNvSpPr/>
                  <p:nvPr/>
                </p:nvSpPr>
                <p:spPr>
                  <a:xfrm>
                    <a:off x="2971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5" name="Oval 36"/>
                  <p:cNvSpPr/>
                  <p:nvPr/>
                </p:nvSpPr>
                <p:spPr>
                  <a:xfrm>
                    <a:off x="4114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6" name="Oval 37"/>
                  <p:cNvSpPr/>
                  <p:nvPr/>
                </p:nvSpPr>
                <p:spPr>
                  <a:xfrm>
                    <a:off x="5257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7" name="Oval 38"/>
                  <p:cNvSpPr/>
                  <p:nvPr/>
                </p:nvSpPr>
                <p:spPr>
                  <a:xfrm>
                    <a:off x="6400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8" name="Oval 39"/>
                  <p:cNvSpPr/>
                  <p:nvPr/>
                </p:nvSpPr>
                <p:spPr>
                  <a:xfrm>
                    <a:off x="7543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92" name="Group 155"/>
                <p:cNvGrpSpPr/>
                <p:nvPr/>
              </p:nvGrpSpPr>
              <p:grpSpPr>
                <a:xfrm>
                  <a:off x="716279" y="9906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457" name="TextBox 456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58" name="TextBox 457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59" name="TextBox 458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60" name="TextBox 459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61" name="TextBox 460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62" name="TextBox 461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63" name="TextBox 462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393" name="Group 156"/>
                <p:cNvGrpSpPr/>
                <p:nvPr/>
              </p:nvGrpSpPr>
              <p:grpSpPr>
                <a:xfrm>
                  <a:off x="533400" y="13716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450" name="TextBox 449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51" name="TextBox 450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52" name="TextBox 451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53" name="TextBox 452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54" name="TextBox 453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55" name="TextBox 454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56" name="TextBox 455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394" name="Group 164"/>
                <p:cNvGrpSpPr/>
                <p:nvPr/>
              </p:nvGrpSpPr>
              <p:grpSpPr>
                <a:xfrm>
                  <a:off x="685800" y="1704201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443" name="TextBox 442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44" name="TextBox 443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45" name="TextBox 444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46" name="TextBox 445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47" name="TextBox 446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48" name="TextBox 447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49" name="TextBox 448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395" name="Group 172"/>
                <p:cNvGrpSpPr/>
                <p:nvPr/>
              </p:nvGrpSpPr>
              <p:grpSpPr>
                <a:xfrm>
                  <a:off x="487679" y="2085201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436" name="TextBox 435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37" name="TextBox 436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38" name="TextBox 437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39" name="TextBox 438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40" name="TextBox 439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41" name="TextBox 440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42" name="TextBox 441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396" name="Group 180"/>
                <p:cNvGrpSpPr/>
                <p:nvPr/>
              </p:nvGrpSpPr>
              <p:grpSpPr>
                <a:xfrm>
                  <a:off x="762000" y="24384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429" name="TextBox 428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30" name="TextBox 429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31" name="TextBox 430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32" name="TextBox 431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33" name="TextBox 432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34" name="TextBox 433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435" name="TextBox 434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397" name="Group 188"/>
                <p:cNvGrpSpPr/>
                <p:nvPr/>
              </p:nvGrpSpPr>
              <p:grpSpPr>
                <a:xfrm>
                  <a:off x="716279" y="1266202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422" name="TextBox 421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23" name="TextBox 422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24" name="TextBox 423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25" name="TextBox 424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26" name="TextBox 425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27" name="TextBox 426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28" name="TextBox 427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398" name="Group 196"/>
                <p:cNvGrpSpPr/>
                <p:nvPr/>
              </p:nvGrpSpPr>
              <p:grpSpPr>
                <a:xfrm>
                  <a:off x="944879" y="1628001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415" name="TextBox 414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16" name="TextBox 415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17" name="TextBox 416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18" name="TextBox 417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19" name="TextBox 418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20" name="TextBox 419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21" name="TextBox 420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399" name="Group 204"/>
                <p:cNvGrpSpPr/>
                <p:nvPr/>
              </p:nvGrpSpPr>
              <p:grpSpPr>
                <a:xfrm>
                  <a:off x="685800" y="19812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408" name="TextBox 407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09" name="TextBox 408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10" name="TextBox 409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11" name="TextBox 410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12" name="TextBox 411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13" name="TextBox 412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14" name="TextBox 413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400" name="Group 212"/>
                <p:cNvGrpSpPr/>
                <p:nvPr/>
              </p:nvGrpSpPr>
              <p:grpSpPr>
                <a:xfrm>
                  <a:off x="933491" y="23284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401" name="TextBox 400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02" name="TextBox 401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03" name="TextBox 402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04" name="TextBox 403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05" name="TextBox 404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06" name="TextBox 405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407" name="TextBox 406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</p:grpSp>
          <p:grpSp>
            <p:nvGrpSpPr>
              <p:cNvPr id="363" name="Group 337"/>
              <p:cNvGrpSpPr/>
              <p:nvPr/>
            </p:nvGrpSpPr>
            <p:grpSpPr>
              <a:xfrm>
                <a:off x="914400" y="1157599"/>
                <a:ext cx="2362200" cy="306197"/>
                <a:chOff x="914400" y="1157599"/>
                <a:chExt cx="2362200" cy="306197"/>
              </a:xfrm>
            </p:grpSpPr>
            <p:sp>
              <p:nvSpPr>
                <p:cNvPr id="385" name="TextBox 384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86" name="TextBox 385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87" name="TextBox 386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88" name="TextBox 387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89" name="TextBox 388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90" name="TextBox 389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  <p:grpSp>
            <p:nvGrpSpPr>
              <p:cNvPr id="364" name="Group 338"/>
              <p:cNvGrpSpPr/>
              <p:nvPr/>
            </p:nvGrpSpPr>
            <p:grpSpPr>
              <a:xfrm>
                <a:off x="762000" y="1524000"/>
                <a:ext cx="2362200" cy="306197"/>
                <a:chOff x="914400" y="1157599"/>
                <a:chExt cx="2362200" cy="306197"/>
              </a:xfrm>
            </p:grpSpPr>
            <p:sp>
              <p:nvSpPr>
                <p:cNvPr id="379" name="TextBox 378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80" name="TextBox 379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81" name="TextBox 380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82" name="TextBox 381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83" name="TextBox 382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84" name="TextBox 383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  <p:grpSp>
            <p:nvGrpSpPr>
              <p:cNvPr id="365" name="Group 345"/>
              <p:cNvGrpSpPr/>
              <p:nvPr/>
            </p:nvGrpSpPr>
            <p:grpSpPr>
              <a:xfrm>
                <a:off x="914400" y="1903603"/>
                <a:ext cx="2362200" cy="306197"/>
                <a:chOff x="914400" y="1157599"/>
                <a:chExt cx="2362200" cy="306197"/>
              </a:xfrm>
            </p:grpSpPr>
            <p:sp>
              <p:nvSpPr>
                <p:cNvPr id="373" name="TextBox 372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74" name="TextBox 373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75" name="TextBox 374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76" name="TextBox 375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77" name="TextBox 376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78" name="TextBox 377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  <p:grpSp>
            <p:nvGrpSpPr>
              <p:cNvPr id="366" name="Group 352"/>
              <p:cNvGrpSpPr/>
              <p:nvPr/>
            </p:nvGrpSpPr>
            <p:grpSpPr>
              <a:xfrm>
                <a:off x="714996" y="2209800"/>
                <a:ext cx="2362200" cy="306197"/>
                <a:chOff x="914400" y="1157599"/>
                <a:chExt cx="2362200" cy="306197"/>
              </a:xfrm>
            </p:grpSpPr>
            <p:sp>
              <p:nvSpPr>
                <p:cNvPr id="367" name="TextBox 366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68" name="TextBox 367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69" name="TextBox 368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70" name="TextBox 369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71" name="TextBox 370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372" name="TextBox 371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</p:grpSp>
      </p:grpSp>
      <p:grpSp>
        <p:nvGrpSpPr>
          <p:cNvPr id="499" name="Group 498"/>
          <p:cNvGrpSpPr>
            <a:grpSpLocks noChangeAspect="1"/>
          </p:cNvGrpSpPr>
          <p:nvPr/>
        </p:nvGrpSpPr>
        <p:grpSpPr>
          <a:xfrm>
            <a:off x="5311304" y="2657856"/>
            <a:ext cx="3099812" cy="1837944"/>
            <a:chOff x="152400" y="838200"/>
            <a:chExt cx="8610600" cy="5105400"/>
          </a:xfrm>
          <a:solidFill>
            <a:schemeClr val="accent3">
              <a:lumMod val="75000"/>
              <a:alpha val="32000"/>
            </a:schemeClr>
          </a:solidFill>
        </p:grpSpPr>
        <p:sp>
          <p:nvSpPr>
            <p:cNvPr id="500" name="Oval 499"/>
            <p:cNvSpPr/>
            <p:nvPr/>
          </p:nvSpPr>
          <p:spPr>
            <a:xfrm>
              <a:off x="152400" y="38100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/>
            <p:cNvSpPr/>
            <p:nvPr/>
          </p:nvSpPr>
          <p:spPr>
            <a:xfrm>
              <a:off x="1295400" y="38100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/>
            <p:cNvSpPr/>
            <p:nvPr/>
          </p:nvSpPr>
          <p:spPr>
            <a:xfrm>
              <a:off x="2438400" y="38100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Oval 502"/>
            <p:cNvSpPr/>
            <p:nvPr/>
          </p:nvSpPr>
          <p:spPr>
            <a:xfrm>
              <a:off x="3581400" y="38100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Oval 503"/>
            <p:cNvSpPr/>
            <p:nvPr/>
          </p:nvSpPr>
          <p:spPr>
            <a:xfrm>
              <a:off x="4724400" y="38100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/>
            <p:cNvSpPr/>
            <p:nvPr/>
          </p:nvSpPr>
          <p:spPr>
            <a:xfrm>
              <a:off x="5867400" y="38100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/>
            <p:cNvSpPr/>
            <p:nvPr/>
          </p:nvSpPr>
          <p:spPr>
            <a:xfrm>
              <a:off x="7010400" y="38100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685800" y="28194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1828800" y="28194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Oval 508"/>
            <p:cNvSpPr/>
            <p:nvPr/>
          </p:nvSpPr>
          <p:spPr>
            <a:xfrm>
              <a:off x="2971800" y="28194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Oval 509"/>
            <p:cNvSpPr/>
            <p:nvPr/>
          </p:nvSpPr>
          <p:spPr>
            <a:xfrm>
              <a:off x="4114800" y="28194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/>
            <p:cNvSpPr/>
            <p:nvPr/>
          </p:nvSpPr>
          <p:spPr>
            <a:xfrm>
              <a:off x="5257800" y="28194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/>
            <p:cNvSpPr/>
            <p:nvPr/>
          </p:nvSpPr>
          <p:spPr>
            <a:xfrm>
              <a:off x="6400800" y="28194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7543800" y="28194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762000" y="48006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Oval 514"/>
            <p:cNvSpPr/>
            <p:nvPr/>
          </p:nvSpPr>
          <p:spPr>
            <a:xfrm>
              <a:off x="1905000" y="48006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Oval 515"/>
            <p:cNvSpPr/>
            <p:nvPr/>
          </p:nvSpPr>
          <p:spPr>
            <a:xfrm>
              <a:off x="3048000" y="48006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>
              <a:off x="4191000" y="48006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5334000" y="48006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/>
            <p:cNvSpPr/>
            <p:nvPr/>
          </p:nvSpPr>
          <p:spPr>
            <a:xfrm>
              <a:off x="6477000" y="48006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/>
            <p:cNvSpPr/>
            <p:nvPr/>
          </p:nvSpPr>
          <p:spPr>
            <a:xfrm>
              <a:off x="7620000" y="48006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Oval 520"/>
            <p:cNvSpPr/>
            <p:nvPr/>
          </p:nvSpPr>
          <p:spPr>
            <a:xfrm>
              <a:off x="152400" y="18288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Oval 521"/>
            <p:cNvSpPr/>
            <p:nvPr/>
          </p:nvSpPr>
          <p:spPr>
            <a:xfrm>
              <a:off x="1295400" y="18288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Oval 522"/>
            <p:cNvSpPr/>
            <p:nvPr/>
          </p:nvSpPr>
          <p:spPr>
            <a:xfrm>
              <a:off x="2438400" y="18288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Oval 523"/>
            <p:cNvSpPr/>
            <p:nvPr/>
          </p:nvSpPr>
          <p:spPr>
            <a:xfrm>
              <a:off x="3581400" y="18288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Oval 524"/>
            <p:cNvSpPr/>
            <p:nvPr/>
          </p:nvSpPr>
          <p:spPr>
            <a:xfrm>
              <a:off x="4724400" y="18288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/>
            <p:cNvSpPr/>
            <p:nvPr/>
          </p:nvSpPr>
          <p:spPr>
            <a:xfrm>
              <a:off x="5867400" y="18288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Oval 526"/>
            <p:cNvSpPr/>
            <p:nvPr/>
          </p:nvSpPr>
          <p:spPr>
            <a:xfrm>
              <a:off x="7010400" y="18288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Oval 527"/>
            <p:cNvSpPr/>
            <p:nvPr/>
          </p:nvSpPr>
          <p:spPr>
            <a:xfrm>
              <a:off x="685800" y="8382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/>
            <p:cNvSpPr/>
            <p:nvPr/>
          </p:nvSpPr>
          <p:spPr>
            <a:xfrm>
              <a:off x="1828800" y="8382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/>
            <p:cNvSpPr/>
            <p:nvPr/>
          </p:nvSpPr>
          <p:spPr>
            <a:xfrm>
              <a:off x="2971800" y="8382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Oval 530"/>
            <p:cNvSpPr/>
            <p:nvPr/>
          </p:nvSpPr>
          <p:spPr>
            <a:xfrm>
              <a:off x="4114800" y="8382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/>
            <p:cNvSpPr/>
            <p:nvPr/>
          </p:nvSpPr>
          <p:spPr>
            <a:xfrm>
              <a:off x="5257800" y="8382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Oval 532"/>
            <p:cNvSpPr/>
            <p:nvPr/>
          </p:nvSpPr>
          <p:spPr>
            <a:xfrm>
              <a:off x="6400800" y="8382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Oval 533"/>
            <p:cNvSpPr/>
            <p:nvPr/>
          </p:nvSpPr>
          <p:spPr>
            <a:xfrm>
              <a:off x="7543800" y="838200"/>
              <a:ext cx="1143000" cy="1143000"/>
            </a:xfrm>
            <a:prstGeom prst="ellips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5" name="Group 534"/>
          <p:cNvGrpSpPr/>
          <p:nvPr/>
        </p:nvGrpSpPr>
        <p:grpSpPr>
          <a:xfrm>
            <a:off x="5304804" y="463296"/>
            <a:ext cx="3276600" cy="1837944"/>
            <a:chOff x="457200" y="990600"/>
            <a:chExt cx="3276600" cy="1837944"/>
          </a:xfrm>
        </p:grpSpPr>
        <p:grpSp>
          <p:nvGrpSpPr>
            <p:cNvPr id="536" name="Group 220"/>
            <p:cNvGrpSpPr/>
            <p:nvPr/>
          </p:nvGrpSpPr>
          <p:grpSpPr>
            <a:xfrm>
              <a:off x="457200" y="990600"/>
              <a:ext cx="3276600" cy="1837944"/>
              <a:chOff x="457200" y="990600"/>
              <a:chExt cx="3276600" cy="1837944"/>
            </a:xfrm>
          </p:grpSpPr>
          <p:grpSp>
            <p:nvGrpSpPr>
              <p:cNvPr id="565" name="Group 4"/>
              <p:cNvGrpSpPr>
                <a:grpSpLocks noChangeAspect="1"/>
              </p:cNvGrpSpPr>
              <p:nvPr/>
            </p:nvGrpSpPr>
            <p:grpSpPr>
              <a:xfrm>
                <a:off x="457200" y="990600"/>
                <a:ext cx="3099809" cy="1837944"/>
                <a:chOff x="152400" y="838200"/>
                <a:chExt cx="8610600" cy="5105400"/>
              </a:xfrm>
            </p:grpSpPr>
            <p:sp>
              <p:nvSpPr>
                <p:cNvPr id="638" name="Oval 637"/>
                <p:cNvSpPr/>
                <p:nvPr/>
              </p:nvSpPr>
              <p:spPr>
                <a:xfrm>
                  <a:off x="152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9" name="Oval 638"/>
                <p:cNvSpPr/>
                <p:nvPr/>
              </p:nvSpPr>
              <p:spPr>
                <a:xfrm>
                  <a:off x="1295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0" name="Oval 639"/>
                <p:cNvSpPr/>
                <p:nvPr/>
              </p:nvSpPr>
              <p:spPr>
                <a:xfrm>
                  <a:off x="2438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1" name="Oval 640"/>
                <p:cNvSpPr/>
                <p:nvPr/>
              </p:nvSpPr>
              <p:spPr>
                <a:xfrm>
                  <a:off x="3581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2" name="Oval 641"/>
                <p:cNvSpPr/>
                <p:nvPr/>
              </p:nvSpPr>
              <p:spPr>
                <a:xfrm>
                  <a:off x="4724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3" name="Oval 642"/>
                <p:cNvSpPr/>
                <p:nvPr/>
              </p:nvSpPr>
              <p:spPr>
                <a:xfrm>
                  <a:off x="5867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4" name="Oval 643"/>
                <p:cNvSpPr/>
                <p:nvPr/>
              </p:nvSpPr>
              <p:spPr>
                <a:xfrm>
                  <a:off x="7010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5" name="Oval 644"/>
                <p:cNvSpPr/>
                <p:nvPr/>
              </p:nvSpPr>
              <p:spPr>
                <a:xfrm>
                  <a:off x="685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6" name="Oval 645"/>
                <p:cNvSpPr/>
                <p:nvPr/>
              </p:nvSpPr>
              <p:spPr>
                <a:xfrm>
                  <a:off x="1828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7" name="Oval 646"/>
                <p:cNvSpPr/>
                <p:nvPr/>
              </p:nvSpPr>
              <p:spPr>
                <a:xfrm>
                  <a:off x="2971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8" name="Oval 647"/>
                <p:cNvSpPr/>
                <p:nvPr/>
              </p:nvSpPr>
              <p:spPr>
                <a:xfrm>
                  <a:off x="4114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9" name="Oval 648"/>
                <p:cNvSpPr/>
                <p:nvPr/>
              </p:nvSpPr>
              <p:spPr>
                <a:xfrm>
                  <a:off x="5257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0" name="Oval 649"/>
                <p:cNvSpPr/>
                <p:nvPr/>
              </p:nvSpPr>
              <p:spPr>
                <a:xfrm>
                  <a:off x="6400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1" name="Oval 650"/>
                <p:cNvSpPr/>
                <p:nvPr/>
              </p:nvSpPr>
              <p:spPr>
                <a:xfrm>
                  <a:off x="7543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2" name="Oval 651"/>
                <p:cNvSpPr/>
                <p:nvPr/>
              </p:nvSpPr>
              <p:spPr>
                <a:xfrm>
                  <a:off x="762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3" name="Oval 652"/>
                <p:cNvSpPr/>
                <p:nvPr/>
              </p:nvSpPr>
              <p:spPr>
                <a:xfrm>
                  <a:off x="1905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4" name="Oval 653"/>
                <p:cNvSpPr/>
                <p:nvPr/>
              </p:nvSpPr>
              <p:spPr>
                <a:xfrm>
                  <a:off x="3048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5" name="Oval 654"/>
                <p:cNvSpPr/>
                <p:nvPr/>
              </p:nvSpPr>
              <p:spPr>
                <a:xfrm>
                  <a:off x="4191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6" name="Oval 655"/>
                <p:cNvSpPr/>
                <p:nvPr/>
              </p:nvSpPr>
              <p:spPr>
                <a:xfrm>
                  <a:off x="5334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7" name="Oval 656"/>
                <p:cNvSpPr/>
                <p:nvPr/>
              </p:nvSpPr>
              <p:spPr>
                <a:xfrm>
                  <a:off x="6477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8" name="Oval 657"/>
                <p:cNvSpPr/>
                <p:nvPr/>
              </p:nvSpPr>
              <p:spPr>
                <a:xfrm>
                  <a:off x="7620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9" name="Oval 658"/>
                <p:cNvSpPr/>
                <p:nvPr/>
              </p:nvSpPr>
              <p:spPr>
                <a:xfrm>
                  <a:off x="152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0" name="Oval 659"/>
                <p:cNvSpPr/>
                <p:nvPr/>
              </p:nvSpPr>
              <p:spPr>
                <a:xfrm>
                  <a:off x="1295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1" name="Oval 660"/>
                <p:cNvSpPr/>
                <p:nvPr/>
              </p:nvSpPr>
              <p:spPr>
                <a:xfrm>
                  <a:off x="2438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2" name="Oval 661"/>
                <p:cNvSpPr/>
                <p:nvPr/>
              </p:nvSpPr>
              <p:spPr>
                <a:xfrm>
                  <a:off x="3581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3" name="Oval 662"/>
                <p:cNvSpPr/>
                <p:nvPr/>
              </p:nvSpPr>
              <p:spPr>
                <a:xfrm>
                  <a:off x="4724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4" name="Oval 663"/>
                <p:cNvSpPr/>
                <p:nvPr/>
              </p:nvSpPr>
              <p:spPr>
                <a:xfrm>
                  <a:off x="5867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5" name="Oval 664"/>
                <p:cNvSpPr/>
                <p:nvPr/>
              </p:nvSpPr>
              <p:spPr>
                <a:xfrm>
                  <a:off x="7010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6" name="Oval 665"/>
                <p:cNvSpPr/>
                <p:nvPr/>
              </p:nvSpPr>
              <p:spPr>
                <a:xfrm>
                  <a:off x="685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7" name="Oval 666"/>
                <p:cNvSpPr/>
                <p:nvPr/>
              </p:nvSpPr>
              <p:spPr>
                <a:xfrm>
                  <a:off x="1828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8" name="Oval 667"/>
                <p:cNvSpPr/>
                <p:nvPr/>
              </p:nvSpPr>
              <p:spPr>
                <a:xfrm>
                  <a:off x="2971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9" name="Oval 668"/>
                <p:cNvSpPr/>
                <p:nvPr/>
              </p:nvSpPr>
              <p:spPr>
                <a:xfrm>
                  <a:off x="4114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0" name="Oval 669"/>
                <p:cNvSpPr/>
                <p:nvPr/>
              </p:nvSpPr>
              <p:spPr>
                <a:xfrm>
                  <a:off x="5257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1" name="Oval 38"/>
                <p:cNvSpPr/>
                <p:nvPr/>
              </p:nvSpPr>
              <p:spPr>
                <a:xfrm>
                  <a:off x="6400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2" name="Oval 39"/>
                <p:cNvSpPr/>
                <p:nvPr/>
              </p:nvSpPr>
              <p:spPr>
                <a:xfrm>
                  <a:off x="7543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66" name="Group 155"/>
              <p:cNvGrpSpPr/>
              <p:nvPr/>
            </p:nvGrpSpPr>
            <p:grpSpPr>
              <a:xfrm>
                <a:off x="716279" y="990600"/>
                <a:ext cx="2788921" cy="276999"/>
                <a:chOff x="716279" y="990600"/>
                <a:chExt cx="2788921" cy="276999"/>
              </a:xfrm>
            </p:grpSpPr>
            <p:sp>
              <p:nvSpPr>
                <p:cNvPr id="631" name="TextBox 630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32" name="TextBox 631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33" name="TextBox 632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34" name="TextBox 633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35" name="TextBox 634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36" name="TextBox 635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37" name="TextBox 636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567" name="Group 156"/>
              <p:cNvGrpSpPr/>
              <p:nvPr/>
            </p:nvGrpSpPr>
            <p:grpSpPr>
              <a:xfrm>
                <a:off x="533400" y="1371600"/>
                <a:ext cx="2788921" cy="276999"/>
                <a:chOff x="716279" y="990600"/>
                <a:chExt cx="2788921" cy="276999"/>
              </a:xfrm>
            </p:grpSpPr>
            <p:sp>
              <p:nvSpPr>
                <p:cNvPr id="624" name="TextBox 623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25" name="TextBox 624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26" name="TextBox 625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27" name="TextBox 626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28" name="TextBox 627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29" name="TextBox 628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30" name="TextBox 629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568" name="Group 164"/>
              <p:cNvGrpSpPr/>
              <p:nvPr/>
            </p:nvGrpSpPr>
            <p:grpSpPr>
              <a:xfrm>
                <a:off x="685800" y="1704201"/>
                <a:ext cx="2788921" cy="276999"/>
                <a:chOff x="716279" y="990600"/>
                <a:chExt cx="2788921" cy="276999"/>
              </a:xfrm>
            </p:grpSpPr>
            <p:sp>
              <p:nvSpPr>
                <p:cNvPr id="617" name="TextBox 616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18" name="TextBox 617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19" name="TextBox 618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20" name="TextBox 619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21" name="TextBox 620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22" name="TextBox 621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23" name="TextBox 622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569" name="Group 172"/>
              <p:cNvGrpSpPr/>
              <p:nvPr/>
            </p:nvGrpSpPr>
            <p:grpSpPr>
              <a:xfrm>
                <a:off x="487679" y="2085201"/>
                <a:ext cx="2788921" cy="276999"/>
                <a:chOff x="716279" y="990600"/>
                <a:chExt cx="2788921" cy="276999"/>
              </a:xfrm>
            </p:grpSpPr>
            <p:sp>
              <p:nvSpPr>
                <p:cNvPr id="610" name="TextBox 609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11" name="TextBox 610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12" name="TextBox 611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13" name="TextBox 612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14" name="TextBox 613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15" name="TextBox 614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16" name="TextBox 615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570" name="Group 180"/>
              <p:cNvGrpSpPr/>
              <p:nvPr/>
            </p:nvGrpSpPr>
            <p:grpSpPr>
              <a:xfrm>
                <a:off x="762000" y="2438400"/>
                <a:ext cx="2788921" cy="276999"/>
                <a:chOff x="716279" y="990600"/>
                <a:chExt cx="2788921" cy="276999"/>
              </a:xfrm>
            </p:grpSpPr>
            <p:sp>
              <p:nvSpPr>
                <p:cNvPr id="603" name="TextBox 602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04" name="TextBox 603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05" name="TextBox 604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06" name="TextBox 605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07" name="TextBox 606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08" name="TextBox 607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609" name="TextBox 608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571" name="Group 188"/>
              <p:cNvGrpSpPr/>
              <p:nvPr/>
            </p:nvGrpSpPr>
            <p:grpSpPr>
              <a:xfrm>
                <a:off x="716279" y="1266202"/>
                <a:ext cx="2788921" cy="276999"/>
                <a:chOff x="716279" y="990600"/>
                <a:chExt cx="2788921" cy="276999"/>
              </a:xfrm>
            </p:grpSpPr>
            <p:sp>
              <p:nvSpPr>
                <p:cNvPr id="596" name="TextBox 595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97" name="TextBox 596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98" name="TextBox 597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99" name="TextBox 598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600" name="TextBox 599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601" name="TextBox 600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602" name="TextBox 601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  <p:grpSp>
            <p:nvGrpSpPr>
              <p:cNvPr id="572" name="Group 196"/>
              <p:cNvGrpSpPr/>
              <p:nvPr/>
            </p:nvGrpSpPr>
            <p:grpSpPr>
              <a:xfrm>
                <a:off x="944879" y="1628001"/>
                <a:ext cx="2788921" cy="276999"/>
                <a:chOff x="716279" y="990600"/>
                <a:chExt cx="2788921" cy="276999"/>
              </a:xfrm>
            </p:grpSpPr>
            <p:sp>
              <p:nvSpPr>
                <p:cNvPr id="589" name="TextBox 588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90" name="TextBox 589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91" name="TextBox 590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92" name="TextBox 591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93" name="TextBox 592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94" name="TextBox 593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95" name="TextBox 594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  <p:grpSp>
            <p:nvGrpSpPr>
              <p:cNvPr id="573" name="Group 204"/>
              <p:cNvGrpSpPr/>
              <p:nvPr/>
            </p:nvGrpSpPr>
            <p:grpSpPr>
              <a:xfrm>
                <a:off x="685800" y="1981200"/>
                <a:ext cx="2788921" cy="276999"/>
                <a:chOff x="716279" y="990600"/>
                <a:chExt cx="2788921" cy="276999"/>
              </a:xfrm>
            </p:grpSpPr>
            <p:sp>
              <p:nvSpPr>
                <p:cNvPr id="582" name="TextBox 581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83" name="TextBox 582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84" name="TextBox 583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85" name="TextBox 584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86" name="TextBox 585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87" name="TextBox 586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88" name="TextBox 587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  <p:grpSp>
            <p:nvGrpSpPr>
              <p:cNvPr id="574" name="Group 212"/>
              <p:cNvGrpSpPr/>
              <p:nvPr/>
            </p:nvGrpSpPr>
            <p:grpSpPr>
              <a:xfrm>
                <a:off x="933491" y="2328400"/>
                <a:ext cx="2788921" cy="276999"/>
                <a:chOff x="716279" y="990600"/>
                <a:chExt cx="2788921" cy="276999"/>
              </a:xfrm>
            </p:grpSpPr>
            <p:sp>
              <p:nvSpPr>
                <p:cNvPr id="575" name="TextBox 574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76" name="TextBox 575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77" name="TextBox 576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78" name="TextBox 577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79" name="TextBox 578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80" name="TextBox 579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581" name="TextBox 580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</p:grpSp>
        <p:grpSp>
          <p:nvGrpSpPr>
            <p:cNvPr id="537" name="Group 337"/>
            <p:cNvGrpSpPr/>
            <p:nvPr/>
          </p:nvGrpSpPr>
          <p:grpSpPr>
            <a:xfrm>
              <a:off x="914400" y="1157599"/>
              <a:ext cx="2362200" cy="306197"/>
              <a:chOff x="914400" y="1157599"/>
              <a:chExt cx="2362200" cy="306197"/>
            </a:xfrm>
          </p:grpSpPr>
          <p:sp>
            <p:nvSpPr>
              <p:cNvPr id="559" name="TextBox 558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60" name="TextBox 559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61" name="TextBox 560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62" name="TextBox 561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63" name="TextBox 562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64" name="TextBox 563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  <p:grpSp>
          <p:nvGrpSpPr>
            <p:cNvPr id="538" name="Group 338"/>
            <p:cNvGrpSpPr/>
            <p:nvPr/>
          </p:nvGrpSpPr>
          <p:grpSpPr>
            <a:xfrm>
              <a:off x="762000" y="1524000"/>
              <a:ext cx="2362200" cy="306197"/>
              <a:chOff x="914400" y="1157599"/>
              <a:chExt cx="2362200" cy="306197"/>
            </a:xfrm>
          </p:grpSpPr>
          <p:sp>
            <p:nvSpPr>
              <p:cNvPr id="553" name="TextBox 552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54" name="TextBox 553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55" name="TextBox 554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56" name="TextBox 555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57" name="TextBox 556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58" name="TextBox 557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  <p:grpSp>
          <p:nvGrpSpPr>
            <p:cNvPr id="539" name="Group 345"/>
            <p:cNvGrpSpPr/>
            <p:nvPr/>
          </p:nvGrpSpPr>
          <p:grpSpPr>
            <a:xfrm>
              <a:off x="914400" y="1903603"/>
              <a:ext cx="2362200" cy="306197"/>
              <a:chOff x="914400" y="1157599"/>
              <a:chExt cx="2362200" cy="306197"/>
            </a:xfrm>
          </p:grpSpPr>
          <p:sp>
            <p:nvSpPr>
              <p:cNvPr id="547" name="TextBox 546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48" name="TextBox 547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49" name="TextBox 548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50" name="TextBox 549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51" name="TextBox 550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52" name="TextBox 551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  <p:grpSp>
          <p:nvGrpSpPr>
            <p:cNvPr id="540" name="Group 352"/>
            <p:cNvGrpSpPr/>
            <p:nvPr/>
          </p:nvGrpSpPr>
          <p:grpSpPr>
            <a:xfrm>
              <a:off x="714996" y="2209800"/>
              <a:ext cx="2362200" cy="306197"/>
              <a:chOff x="914400" y="1157599"/>
              <a:chExt cx="2362200" cy="306197"/>
            </a:xfrm>
          </p:grpSpPr>
          <p:sp>
            <p:nvSpPr>
              <p:cNvPr id="541" name="TextBox 540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42" name="TextBox 541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43" name="TextBox 542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44" name="TextBox 543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45" name="TextBox 544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546" name="TextBox 545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</p:grpSp>
      <p:grpSp>
        <p:nvGrpSpPr>
          <p:cNvPr id="673" name="Group 672"/>
          <p:cNvGrpSpPr/>
          <p:nvPr/>
        </p:nvGrpSpPr>
        <p:grpSpPr>
          <a:xfrm>
            <a:off x="5334000" y="2449951"/>
            <a:ext cx="3276600" cy="1837944"/>
            <a:chOff x="457200" y="990600"/>
            <a:chExt cx="3276600" cy="1837944"/>
          </a:xfrm>
        </p:grpSpPr>
        <p:grpSp>
          <p:nvGrpSpPr>
            <p:cNvPr id="674" name="Group 220"/>
            <p:cNvGrpSpPr/>
            <p:nvPr/>
          </p:nvGrpSpPr>
          <p:grpSpPr>
            <a:xfrm>
              <a:off x="457200" y="990600"/>
              <a:ext cx="3276600" cy="1837944"/>
              <a:chOff x="457200" y="990600"/>
              <a:chExt cx="3276600" cy="1837944"/>
            </a:xfrm>
          </p:grpSpPr>
          <p:grpSp>
            <p:nvGrpSpPr>
              <p:cNvPr id="703" name="Group 4"/>
              <p:cNvGrpSpPr>
                <a:grpSpLocks noChangeAspect="1"/>
              </p:cNvGrpSpPr>
              <p:nvPr/>
            </p:nvGrpSpPr>
            <p:grpSpPr>
              <a:xfrm>
                <a:off x="457200" y="990600"/>
                <a:ext cx="3099809" cy="1837944"/>
                <a:chOff x="152400" y="838200"/>
                <a:chExt cx="8610600" cy="5105400"/>
              </a:xfrm>
            </p:grpSpPr>
            <p:sp>
              <p:nvSpPr>
                <p:cNvPr id="776" name="Oval 5"/>
                <p:cNvSpPr/>
                <p:nvPr/>
              </p:nvSpPr>
              <p:spPr>
                <a:xfrm>
                  <a:off x="152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7" name="Oval 6"/>
                <p:cNvSpPr/>
                <p:nvPr/>
              </p:nvSpPr>
              <p:spPr>
                <a:xfrm>
                  <a:off x="1295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8" name="Oval 7"/>
                <p:cNvSpPr/>
                <p:nvPr/>
              </p:nvSpPr>
              <p:spPr>
                <a:xfrm>
                  <a:off x="2438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9" name="Oval 8"/>
                <p:cNvSpPr/>
                <p:nvPr/>
              </p:nvSpPr>
              <p:spPr>
                <a:xfrm>
                  <a:off x="3581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0" name="Oval 9"/>
                <p:cNvSpPr/>
                <p:nvPr/>
              </p:nvSpPr>
              <p:spPr>
                <a:xfrm>
                  <a:off x="4724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1" name="Oval 10"/>
                <p:cNvSpPr/>
                <p:nvPr/>
              </p:nvSpPr>
              <p:spPr>
                <a:xfrm>
                  <a:off x="5867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2" name="Oval 11"/>
                <p:cNvSpPr/>
                <p:nvPr/>
              </p:nvSpPr>
              <p:spPr>
                <a:xfrm>
                  <a:off x="7010400" y="38100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3" name="Oval 12"/>
                <p:cNvSpPr/>
                <p:nvPr/>
              </p:nvSpPr>
              <p:spPr>
                <a:xfrm>
                  <a:off x="685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4" name="Oval 13"/>
                <p:cNvSpPr/>
                <p:nvPr/>
              </p:nvSpPr>
              <p:spPr>
                <a:xfrm>
                  <a:off x="1828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5" name="Oval 14"/>
                <p:cNvSpPr/>
                <p:nvPr/>
              </p:nvSpPr>
              <p:spPr>
                <a:xfrm>
                  <a:off x="2971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6" name="Oval 15"/>
                <p:cNvSpPr/>
                <p:nvPr/>
              </p:nvSpPr>
              <p:spPr>
                <a:xfrm>
                  <a:off x="4114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7" name="Oval 16"/>
                <p:cNvSpPr/>
                <p:nvPr/>
              </p:nvSpPr>
              <p:spPr>
                <a:xfrm>
                  <a:off x="5257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8" name="Oval 17"/>
                <p:cNvSpPr/>
                <p:nvPr/>
              </p:nvSpPr>
              <p:spPr>
                <a:xfrm>
                  <a:off x="6400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9" name="Oval 18"/>
                <p:cNvSpPr/>
                <p:nvPr/>
              </p:nvSpPr>
              <p:spPr>
                <a:xfrm>
                  <a:off x="7543800" y="28194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0" name="Oval 19"/>
                <p:cNvSpPr/>
                <p:nvPr/>
              </p:nvSpPr>
              <p:spPr>
                <a:xfrm>
                  <a:off x="762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1" name="Oval 20"/>
                <p:cNvSpPr/>
                <p:nvPr/>
              </p:nvSpPr>
              <p:spPr>
                <a:xfrm>
                  <a:off x="1905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2" name="Oval 21"/>
                <p:cNvSpPr/>
                <p:nvPr/>
              </p:nvSpPr>
              <p:spPr>
                <a:xfrm>
                  <a:off x="3048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3" name="Oval 22"/>
                <p:cNvSpPr/>
                <p:nvPr/>
              </p:nvSpPr>
              <p:spPr>
                <a:xfrm>
                  <a:off x="4191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4" name="Oval 23"/>
                <p:cNvSpPr/>
                <p:nvPr/>
              </p:nvSpPr>
              <p:spPr>
                <a:xfrm>
                  <a:off x="5334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5" name="Oval 24"/>
                <p:cNvSpPr/>
                <p:nvPr/>
              </p:nvSpPr>
              <p:spPr>
                <a:xfrm>
                  <a:off x="6477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6" name="Oval 25"/>
                <p:cNvSpPr/>
                <p:nvPr/>
              </p:nvSpPr>
              <p:spPr>
                <a:xfrm>
                  <a:off x="7620000" y="48006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7" name="Oval 26"/>
                <p:cNvSpPr/>
                <p:nvPr/>
              </p:nvSpPr>
              <p:spPr>
                <a:xfrm>
                  <a:off x="152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8" name="Oval 27"/>
                <p:cNvSpPr/>
                <p:nvPr/>
              </p:nvSpPr>
              <p:spPr>
                <a:xfrm>
                  <a:off x="1295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9" name="Oval 28"/>
                <p:cNvSpPr/>
                <p:nvPr/>
              </p:nvSpPr>
              <p:spPr>
                <a:xfrm>
                  <a:off x="2438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0" name="Oval 29"/>
                <p:cNvSpPr/>
                <p:nvPr/>
              </p:nvSpPr>
              <p:spPr>
                <a:xfrm>
                  <a:off x="3581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1" name="Oval 30"/>
                <p:cNvSpPr/>
                <p:nvPr/>
              </p:nvSpPr>
              <p:spPr>
                <a:xfrm>
                  <a:off x="4724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2" name="Oval 31"/>
                <p:cNvSpPr/>
                <p:nvPr/>
              </p:nvSpPr>
              <p:spPr>
                <a:xfrm>
                  <a:off x="5867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3" name="Oval 32"/>
                <p:cNvSpPr/>
                <p:nvPr/>
              </p:nvSpPr>
              <p:spPr>
                <a:xfrm>
                  <a:off x="7010400" y="18288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4" name="Oval 33"/>
                <p:cNvSpPr/>
                <p:nvPr/>
              </p:nvSpPr>
              <p:spPr>
                <a:xfrm>
                  <a:off x="685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5" name="Oval 34"/>
                <p:cNvSpPr/>
                <p:nvPr/>
              </p:nvSpPr>
              <p:spPr>
                <a:xfrm>
                  <a:off x="1828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6" name="Oval 35"/>
                <p:cNvSpPr/>
                <p:nvPr/>
              </p:nvSpPr>
              <p:spPr>
                <a:xfrm>
                  <a:off x="2971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7" name="Oval 36"/>
                <p:cNvSpPr/>
                <p:nvPr/>
              </p:nvSpPr>
              <p:spPr>
                <a:xfrm>
                  <a:off x="4114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8" name="Oval 37"/>
                <p:cNvSpPr/>
                <p:nvPr/>
              </p:nvSpPr>
              <p:spPr>
                <a:xfrm>
                  <a:off x="5257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9" name="Oval 38"/>
                <p:cNvSpPr/>
                <p:nvPr/>
              </p:nvSpPr>
              <p:spPr>
                <a:xfrm>
                  <a:off x="6400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0" name="Oval 39"/>
                <p:cNvSpPr/>
                <p:nvPr/>
              </p:nvSpPr>
              <p:spPr>
                <a:xfrm>
                  <a:off x="7543800" y="838200"/>
                  <a:ext cx="1143000" cy="1143000"/>
                </a:xfrm>
                <a:prstGeom prst="ellipse">
                  <a:avLst/>
                </a:prstGeom>
                <a:solidFill>
                  <a:srgbClr val="FF0000">
                    <a:alpha val="17000"/>
                  </a:srgbClr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04" name="Group 155"/>
              <p:cNvGrpSpPr/>
              <p:nvPr/>
            </p:nvGrpSpPr>
            <p:grpSpPr>
              <a:xfrm>
                <a:off x="716279" y="990600"/>
                <a:ext cx="2788921" cy="276999"/>
                <a:chOff x="716279" y="990600"/>
                <a:chExt cx="2788921" cy="276999"/>
              </a:xfrm>
            </p:grpSpPr>
            <p:sp>
              <p:nvSpPr>
                <p:cNvPr id="769" name="TextBox 768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70" name="TextBox 769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71" name="TextBox 770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72" name="TextBox 771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73" name="TextBox 772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74" name="TextBox 773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75" name="TextBox 774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705" name="Group 156"/>
              <p:cNvGrpSpPr/>
              <p:nvPr/>
            </p:nvGrpSpPr>
            <p:grpSpPr>
              <a:xfrm>
                <a:off x="533400" y="1371600"/>
                <a:ext cx="2788921" cy="276999"/>
                <a:chOff x="716279" y="990600"/>
                <a:chExt cx="2788921" cy="276999"/>
              </a:xfrm>
            </p:grpSpPr>
            <p:sp>
              <p:nvSpPr>
                <p:cNvPr id="762" name="TextBox 761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63" name="TextBox 762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64" name="TextBox 763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65" name="TextBox 764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66" name="TextBox 765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67" name="TextBox 766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68" name="TextBox 767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706" name="Group 164"/>
              <p:cNvGrpSpPr/>
              <p:nvPr/>
            </p:nvGrpSpPr>
            <p:grpSpPr>
              <a:xfrm>
                <a:off x="685800" y="1704201"/>
                <a:ext cx="2788921" cy="276999"/>
                <a:chOff x="716279" y="990600"/>
                <a:chExt cx="2788921" cy="276999"/>
              </a:xfrm>
            </p:grpSpPr>
            <p:sp>
              <p:nvSpPr>
                <p:cNvPr id="755" name="TextBox 754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56" name="TextBox 755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57" name="TextBox 756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58" name="TextBox 757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59" name="TextBox 758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60" name="TextBox 759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61" name="TextBox 760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707" name="Group 172"/>
              <p:cNvGrpSpPr/>
              <p:nvPr/>
            </p:nvGrpSpPr>
            <p:grpSpPr>
              <a:xfrm>
                <a:off x="487679" y="2085201"/>
                <a:ext cx="2788921" cy="276999"/>
                <a:chOff x="716279" y="990600"/>
                <a:chExt cx="2788921" cy="276999"/>
              </a:xfrm>
            </p:grpSpPr>
            <p:sp>
              <p:nvSpPr>
                <p:cNvPr id="748" name="TextBox 747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49" name="TextBox 748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50" name="TextBox 749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51" name="TextBox 750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52" name="TextBox 751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53" name="TextBox 752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54" name="TextBox 753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708" name="Group 180"/>
              <p:cNvGrpSpPr/>
              <p:nvPr/>
            </p:nvGrpSpPr>
            <p:grpSpPr>
              <a:xfrm>
                <a:off x="762000" y="2438400"/>
                <a:ext cx="2788921" cy="276999"/>
                <a:chOff x="716279" y="990600"/>
                <a:chExt cx="2788921" cy="276999"/>
              </a:xfrm>
            </p:grpSpPr>
            <p:sp>
              <p:nvSpPr>
                <p:cNvPr id="741" name="TextBox 740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42" name="TextBox 741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43" name="TextBox 742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44" name="TextBox 743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45" name="TextBox 744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46" name="TextBox 745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  <p:sp>
              <p:nvSpPr>
                <p:cNvPr id="747" name="TextBox 746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/>
                    <a:t>A</a:t>
                  </a:r>
                  <a:endParaRPr lang="en-US" sz="1200" dirty="0"/>
                </a:p>
              </p:txBody>
            </p:sp>
          </p:grpSp>
          <p:grpSp>
            <p:nvGrpSpPr>
              <p:cNvPr id="709" name="Group 188"/>
              <p:cNvGrpSpPr/>
              <p:nvPr/>
            </p:nvGrpSpPr>
            <p:grpSpPr>
              <a:xfrm>
                <a:off x="716279" y="1266202"/>
                <a:ext cx="2788921" cy="276999"/>
                <a:chOff x="716279" y="990600"/>
                <a:chExt cx="2788921" cy="276999"/>
              </a:xfrm>
            </p:grpSpPr>
            <p:sp>
              <p:nvSpPr>
                <p:cNvPr id="734" name="TextBox 733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35" name="TextBox 734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36" name="TextBox 735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37" name="TextBox 736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38" name="TextBox 737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39" name="TextBox 738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40" name="TextBox 739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  <p:grpSp>
            <p:nvGrpSpPr>
              <p:cNvPr id="710" name="Group 196"/>
              <p:cNvGrpSpPr/>
              <p:nvPr/>
            </p:nvGrpSpPr>
            <p:grpSpPr>
              <a:xfrm>
                <a:off x="944879" y="1628001"/>
                <a:ext cx="2788921" cy="276999"/>
                <a:chOff x="716279" y="990600"/>
                <a:chExt cx="2788921" cy="276999"/>
              </a:xfrm>
            </p:grpSpPr>
            <p:sp>
              <p:nvSpPr>
                <p:cNvPr id="727" name="TextBox 726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28" name="TextBox 727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29" name="TextBox 728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30" name="TextBox 729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31" name="TextBox 730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32" name="TextBox 731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33" name="TextBox 732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  <p:grpSp>
            <p:nvGrpSpPr>
              <p:cNvPr id="711" name="Group 204"/>
              <p:cNvGrpSpPr/>
              <p:nvPr/>
            </p:nvGrpSpPr>
            <p:grpSpPr>
              <a:xfrm>
                <a:off x="685800" y="1981200"/>
                <a:ext cx="2788921" cy="276999"/>
                <a:chOff x="716279" y="990600"/>
                <a:chExt cx="2788921" cy="276999"/>
              </a:xfrm>
            </p:grpSpPr>
            <p:sp>
              <p:nvSpPr>
                <p:cNvPr id="720" name="TextBox 719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21" name="TextBox 720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22" name="TextBox 721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23" name="TextBox 722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24" name="TextBox 723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25" name="TextBox 724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26" name="TextBox 725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  <p:grpSp>
            <p:nvGrpSpPr>
              <p:cNvPr id="712" name="Group 212"/>
              <p:cNvGrpSpPr/>
              <p:nvPr/>
            </p:nvGrpSpPr>
            <p:grpSpPr>
              <a:xfrm>
                <a:off x="933491" y="2328400"/>
                <a:ext cx="2788921" cy="276999"/>
                <a:chOff x="716279" y="990600"/>
                <a:chExt cx="2788921" cy="276999"/>
              </a:xfrm>
            </p:grpSpPr>
            <p:sp>
              <p:nvSpPr>
                <p:cNvPr id="713" name="TextBox 712"/>
                <p:cNvSpPr txBox="1"/>
                <p:nvPr/>
              </p:nvSpPr>
              <p:spPr>
                <a:xfrm>
                  <a:off x="716279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14" name="TextBox 713"/>
                <p:cNvSpPr txBox="1"/>
                <p:nvPr/>
              </p:nvSpPr>
              <p:spPr>
                <a:xfrm>
                  <a:off x="1143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15" name="TextBox 714"/>
                <p:cNvSpPr txBox="1"/>
                <p:nvPr/>
              </p:nvSpPr>
              <p:spPr>
                <a:xfrm>
                  <a:off x="15240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16" name="TextBox 715"/>
                <p:cNvSpPr txBox="1"/>
                <p:nvPr/>
              </p:nvSpPr>
              <p:spPr>
                <a:xfrm>
                  <a:off x="1981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17" name="TextBox 716"/>
                <p:cNvSpPr txBox="1"/>
                <p:nvPr/>
              </p:nvSpPr>
              <p:spPr>
                <a:xfrm>
                  <a:off x="2362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18" name="TextBox 717"/>
                <p:cNvSpPr txBox="1"/>
                <p:nvPr/>
              </p:nvSpPr>
              <p:spPr>
                <a:xfrm>
                  <a:off x="27432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  <p:sp>
              <p:nvSpPr>
                <p:cNvPr id="719" name="TextBox 718"/>
                <p:cNvSpPr txBox="1"/>
                <p:nvPr/>
              </p:nvSpPr>
              <p:spPr>
                <a:xfrm>
                  <a:off x="3200400" y="990600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B</a:t>
                  </a:r>
                  <a:endParaRPr lang="en-US" sz="1200" dirty="0"/>
                </a:p>
              </p:txBody>
            </p:sp>
          </p:grpSp>
        </p:grpSp>
        <p:grpSp>
          <p:nvGrpSpPr>
            <p:cNvPr id="675" name="Group 337"/>
            <p:cNvGrpSpPr/>
            <p:nvPr/>
          </p:nvGrpSpPr>
          <p:grpSpPr>
            <a:xfrm>
              <a:off x="914400" y="1157599"/>
              <a:ext cx="2362200" cy="306197"/>
              <a:chOff x="914400" y="1157599"/>
              <a:chExt cx="2362200" cy="306197"/>
            </a:xfrm>
          </p:grpSpPr>
          <p:sp>
            <p:nvSpPr>
              <p:cNvPr id="697" name="TextBox 696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98" name="TextBox 697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99" name="TextBox 698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700" name="TextBox 699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701" name="TextBox 700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702" name="TextBox 701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  <p:grpSp>
          <p:nvGrpSpPr>
            <p:cNvPr id="676" name="Group 338"/>
            <p:cNvGrpSpPr/>
            <p:nvPr/>
          </p:nvGrpSpPr>
          <p:grpSpPr>
            <a:xfrm>
              <a:off x="762000" y="1524000"/>
              <a:ext cx="2362200" cy="306197"/>
              <a:chOff x="914400" y="1157599"/>
              <a:chExt cx="2362200" cy="306197"/>
            </a:xfrm>
          </p:grpSpPr>
          <p:sp>
            <p:nvSpPr>
              <p:cNvPr id="691" name="TextBox 690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92" name="TextBox 691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93" name="TextBox 692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94" name="TextBox 693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95" name="TextBox 694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96" name="TextBox 695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  <p:grpSp>
          <p:nvGrpSpPr>
            <p:cNvPr id="677" name="Group 345"/>
            <p:cNvGrpSpPr/>
            <p:nvPr/>
          </p:nvGrpSpPr>
          <p:grpSpPr>
            <a:xfrm>
              <a:off x="914400" y="1903603"/>
              <a:ext cx="2362200" cy="306197"/>
              <a:chOff x="914400" y="1157599"/>
              <a:chExt cx="2362200" cy="306197"/>
            </a:xfrm>
          </p:grpSpPr>
          <p:sp>
            <p:nvSpPr>
              <p:cNvPr id="685" name="TextBox 684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86" name="TextBox 685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87" name="TextBox 686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88" name="TextBox 687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89" name="TextBox 688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90" name="TextBox 689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  <p:grpSp>
          <p:nvGrpSpPr>
            <p:cNvPr id="678" name="Group 352"/>
            <p:cNvGrpSpPr/>
            <p:nvPr/>
          </p:nvGrpSpPr>
          <p:grpSpPr>
            <a:xfrm>
              <a:off x="714996" y="2209800"/>
              <a:ext cx="2362200" cy="306197"/>
              <a:chOff x="914400" y="1157599"/>
              <a:chExt cx="2362200" cy="306197"/>
            </a:xfrm>
          </p:grpSpPr>
          <p:sp>
            <p:nvSpPr>
              <p:cNvPr id="679" name="TextBox 678"/>
              <p:cNvSpPr txBox="1"/>
              <p:nvPr/>
            </p:nvSpPr>
            <p:spPr>
              <a:xfrm>
                <a:off x="914400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80" name="TextBox 679"/>
              <p:cNvSpPr txBox="1"/>
              <p:nvPr/>
            </p:nvSpPr>
            <p:spPr>
              <a:xfrm>
                <a:off x="1357002" y="118679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81" name="TextBox 680"/>
              <p:cNvSpPr txBox="1"/>
              <p:nvPr/>
            </p:nvSpPr>
            <p:spPr>
              <a:xfrm>
                <a:off x="1752600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82" name="TextBox 681"/>
              <p:cNvSpPr txBox="1"/>
              <p:nvPr/>
            </p:nvSpPr>
            <p:spPr>
              <a:xfrm>
                <a:off x="2166006" y="1170801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83" name="TextBox 682"/>
              <p:cNvSpPr txBox="1"/>
              <p:nvPr/>
            </p:nvSpPr>
            <p:spPr>
              <a:xfrm>
                <a:off x="2561604" y="115759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  <p:sp>
            <p:nvSpPr>
              <p:cNvPr id="684" name="TextBox 683"/>
              <p:cNvSpPr txBox="1"/>
              <p:nvPr/>
            </p:nvSpPr>
            <p:spPr>
              <a:xfrm>
                <a:off x="2971800" y="1172198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C</a:t>
                </a:r>
                <a:endParaRPr lang="en-US" sz="1200" dirty="0"/>
              </a:p>
            </p:txBody>
          </p:sp>
        </p:grpSp>
      </p:grpSp>
      <p:grpSp>
        <p:nvGrpSpPr>
          <p:cNvPr id="811" name="Group 810"/>
          <p:cNvGrpSpPr>
            <a:grpSpLocks noChangeAspect="1"/>
          </p:cNvGrpSpPr>
          <p:nvPr/>
        </p:nvGrpSpPr>
        <p:grpSpPr>
          <a:xfrm>
            <a:off x="5403211" y="4715256"/>
            <a:ext cx="3099812" cy="1837944"/>
            <a:chOff x="152400" y="838200"/>
            <a:chExt cx="8610600" cy="5105400"/>
          </a:xfrm>
          <a:solidFill>
            <a:srgbClr val="FFFF00">
              <a:alpha val="32000"/>
            </a:srgbClr>
          </a:solidFill>
        </p:grpSpPr>
        <p:sp>
          <p:nvSpPr>
            <p:cNvPr id="812" name="Oval 811"/>
            <p:cNvSpPr/>
            <p:nvPr/>
          </p:nvSpPr>
          <p:spPr>
            <a:xfrm>
              <a:off x="152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3" name="Oval 812"/>
            <p:cNvSpPr/>
            <p:nvPr/>
          </p:nvSpPr>
          <p:spPr>
            <a:xfrm>
              <a:off x="1295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4" name="Oval 813"/>
            <p:cNvSpPr/>
            <p:nvPr/>
          </p:nvSpPr>
          <p:spPr>
            <a:xfrm>
              <a:off x="2438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5" name="Oval 814"/>
            <p:cNvSpPr/>
            <p:nvPr/>
          </p:nvSpPr>
          <p:spPr>
            <a:xfrm>
              <a:off x="3581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6" name="Oval 815"/>
            <p:cNvSpPr/>
            <p:nvPr/>
          </p:nvSpPr>
          <p:spPr>
            <a:xfrm>
              <a:off x="4724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7" name="Oval 816"/>
            <p:cNvSpPr/>
            <p:nvPr/>
          </p:nvSpPr>
          <p:spPr>
            <a:xfrm>
              <a:off x="5867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8" name="Oval 817"/>
            <p:cNvSpPr/>
            <p:nvPr/>
          </p:nvSpPr>
          <p:spPr>
            <a:xfrm>
              <a:off x="7010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9" name="Oval 818"/>
            <p:cNvSpPr/>
            <p:nvPr/>
          </p:nvSpPr>
          <p:spPr>
            <a:xfrm>
              <a:off x="685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0" name="Oval 819"/>
            <p:cNvSpPr/>
            <p:nvPr/>
          </p:nvSpPr>
          <p:spPr>
            <a:xfrm>
              <a:off x="1828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1" name="Oval 820"/>
            <p:cNvSpPr/>
            <p:nvPr/>
          </p:nvSpPr>
          <p:spPr>
            <a:xfrm>
              <a:off x="2971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2" name="Oval 821"/>
            <p:cNvSpPr/>
            <p:nvPr/>
          </p:nvSpPr>
          <p:spPr>
            <a:xfrm>
              <a:off x="4114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3" name="Oval 822"/>
            <p:cNvSpPr/>
            <p:nvPr/>
          </p:nvSpPr>
          <p:spPr>
            <a:xfrm>
              <a:off x="5257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" name="Oval 823"/>
            <p:cNvSpPr/>
            <p:nvPr/>
          </p:nvSpPr>
          <p:spPr>
            <a:xfrm>
              <a:off x="6400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Oval 824"/>
            <p:cNvSpPr/>
            <p:nvPr/>
          </p:nvSpPr>
          <p:spPr>
            <a:xfrm>
              <a:off x="7543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6" name="Oval 825"/>
            <p:cNvSpPr/>
            <p:nvPr/>
          </p:nvSpPr>
          <p:spPr>
            <a:xfrm>
              <a:off x="762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7" name="Oval 826"/>
            <p:cNvSpPr/>
            <p:nvPr/>
          </p:nvSpPr>
          <p:spPr>
            <a:xfrm>
              <a:off x="1905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8" name="Oval 827"/>
            <p:cNvSpPr/>
            <p:nvPr/>
          </p:nvSpPr>
          <p:spPr>
            <a:xfrm>
              <a:off x="3048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Oval 828"/>
            <p:cNvSpPr/>
            <p:nvPr/>
          </p:nvSpPr>
          <p:spPr>
            <a:xfrm>
              <a:off x="4191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Oval 829"/>
            <p:cNvSpPr/>
            <p:nvPr/>
          </p:nvSpPr>
          <p:spPr>
            <a:xfrm>
              <a:off x="5334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Oval 830"/>
            <p:cNvSpPr/>
            <p:nvPr/>
          </p:nvSpPr>
          <p:spPr>
            <a:xfrm>
              <a:off x="6477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Oval 831"/>
            <p:cNvSpPr/>
            <p:nvPr/>
          </p:nvSpPr>
          <p:spPr>
            <a:xfrm>
              <a:off x="7620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3" name="Oval 832"/>
            <p:cNvSpPr/>
            <p:nvPr/>
          </p:nvSpPr>
          <p:spPr>
            <a:xfrm>
              <a:off x="152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4" name="Oval 833"/>
            <p:cNvSpPr/>
            <p:nvPr/>
          </p:nvSpPr>
          <p:spPr>
            <a:xfrm>
              <a:off x="1295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Oval 834"/>
            <p:cNvSpPr/>
            <p:nvPr/>
          </p:nvSpPr>
          <p:spPr>
            <a:xfrm>
              <a:off x="2438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Oval 835"/>
            <p:cNvSpPr/>
            <p:nvPr/>
          </p:nvSpPr>
          <p:spPr>
            <a:xfrm>
              <a:off x="3581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7" name="Oval 836"/>
            <p:cNvSpPr/>
            <p:nvPr/>
          </p:nvSpPr>
          <p:spPr>
            <a:xfrm>
              <a:off x="4724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8" name="Oval 837"/>
            <p:cNvSpPr/>
            <p:nvPr/>
          </p:nvSpPr>
          <p:spPr>
            <a:xfrm>
              <a:off x="5867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" name="Oval 838"/>
            <p:cNvSpPr/>
            <p:nvPr/>
          </p:nvSpPr>
          <p:spPr>
            <a:xfrm>
              <a:off x="7010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" name="Oval 839"/>
            <p:cNvSpPr/>
            <p:nvPr/>
          </p:nvSpPr>
          <p:spPr>
            <a:xfrm>
              <a:off x="685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Oval 840"/>
            <p:cNvSpPr/>
            <p:nvPr/>
          </p:nvSpPr>
          <p:spPr>
            <a:xfrm>
              <a:off x="1828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Oval 841"/>
            <p:cNvSpPr/>
            <p:nvPr/>
          </p:nvSpPr>
          <p:spPr>
            <a:xfrm>
              <a:off x="2971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Oval 842"/>
            <p:cNvSpPr/>
            <p:nvPr/>
          </p:nvSpPr>
          <p:spPr>
            <a:xfrm>
              <a:off x="4114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Oval 843"/>
            <p:cNvSpPr/>
            <p:nvPr/>
          </p:nvSpPr>
          <p:spPr>
            <a:xfrm>
              <a:off x="5257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5" name="Oval 844"/>
            <p:cNvSpPr/>
            <p:nvPr/>
          </p:nvSpPr>
          <p:spPr>
            <a:xfrm>
              <a:off x="6400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6" name="Oval 845"/>
            <p:cNvSpPr/>
            <p:nvPr/>
          </p:nvSpPr>
          <p:spPr>
            <a:xfrm>
              <a:off x="7543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6" name="Group 985"/>
          <p:cNvGrpSpPr/>
          <p:nvPr/>
        </p:nvGrpSpPr>
        <p:grpSpPr>
          <a:xfrm>
            <a:off x="457200" y="4659751"/>
            <a:ext cx="3299296" cy="2045849"/>
            <a:chOff x="463700" y="2977255"/>
            <a:chExt cx="3299296" cy="2045849"/>
          </a:xfrm>
        </p:grpSpPr>
        <p:grpSp>
          <p:nvGrpSpPr>
            <p:cNvPr id="987" name="Group 76"/>
            <p:cNvGrpSpPr>
              <a:grpSpLocks noChangeAspect="1"/>
            </p:cNvGrpSpPr>
            <p:nvPr/>
          </p:nvGrpSpPr>
          <p:grpSpPr>
            <a:xfrm>
              <a:off x="463700" y="3185160"/>
              <a:ext cx="3099809" cy="1837944"/>
              <a:chOff x="152400" y="838200"/>
              <a:chExt cx="8610600" cy="5105400"/>
            </a:xfrm>
            <a:solidFill>
              <a:schemeClr val="accent3">
                <a:lumMod val="75000"/>
                <a:alpha val="32000"/>
              </a:schemeClr>
            </a:solidFill>
          </p:grpSpPr>
          <p:sp>
            <p:nvSpPr>
              <p:cNvPr id="1126" name="Oval 1125"/>
              <p:cNvSpPr/>
              <p:nvPr/>
            </p:nvSpPr>
            <p:spPr>
              <a:xfrm>
                <a:off x="152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7" name="Oval 1126"/>
              <p:cNvSpPr/>
              <p:nvPr/>
            </p:nvSpPr>
            <p:spPr>
              <a:xfrm>
                <a:off x="1295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8" name="Oval 1127"/>
              <p:cNvSpPr/>
              <p:nvPr/>
            </p:nvSpPr>
            <p:spPr>
              <a:xfrm>
                <a:off x="2438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9" name="Oval 1128"/>
              <p:cNvSpPr/>
              <p:nvPr/>
            </p:nvSpPr>
            <p:spPr>
              <a:xfrm>
                <a:off x="3581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0" name="Oval 1129"/>
              <p:cNvSpPr/>
              <p:nvPr/>
            </p:nvSpPr>
            <p:spPr>
              <a:xfrm>
                <a:off x="4724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1" name="Oval 1130"/>
              <p:cNvSpPr/>
              <p:nvPr/>
            </p:nvSpPr>
            <p:spPr>
              <a:xfrm>
                <a:off x="5867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2" name="Oval 1131"/>
              <p:cNvSpPr/>
              <p:nvPr/>
            </p:nvSpPr>
            <p:spPr>
              <a:xfrm>
                <a:off x="7010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3" name="Oval 1132"/>
              <p:cNvSpPr/>
              <p:nvPr/>
            </p:nvSpPr>
            <p:spPr>
              <a:xfrm>
                <a:off x="685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4" name="Oval 1133"/>
              <p:cNvSpPr/>
              <p:nvPr/>
            </p:nvSpPr>
            <p:spPr>
              <a:xfrm>
                <a:off x="1828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5" name="Oval 1134"/>
              <p:cNvSpPr/>
              <p:nvPr/>
            </p:nvSpPr>
            <p:spPr>
              <a:xfrm>
                <a:off x="2971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6" name="Oval 1135"/>
              <p:cNvSpPr/>
              <p:nvPr/>
            </p:nvSpPr>
            <p:spPr>
              <a:xfrm>
                <a:off x="4114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7" name="Oval 1136"/>
              <p:cNvSpPr/>
              <p:nvPr/>
            </p:nvSpPr>
            <p:spPr>
              <a:xfrm>
                <a:off x="5257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8" name="Oval 1137"/>
              <p:cNvSpPr/>
              <p:nvPr/>
            </p:nvSpPr>
            <p:spPr>
              <a:xfrm>
                <a:off x="6400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9" name="Oval 1138"/>
              <p:cNvSpPr/>
              <p:nvPr/>
            </p:nvSpPr>
            <p:spPr>
              <a:xfrm>
                <a:off x="7543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0" name="Oval 1139"/>
              <p:cNvSpPr/>
              <p:nvPr/>
            </p:nvSpPr>
            <p:spPr>
              <a:xfrm>
                <a:off x="762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1" name="Oval 1140"/>
              <p:cNvSpPr/>
              <p:nvPr/>
            </p:nvSpPr>
            <p:spPr>
              <a:xfrm>
                <a:off x="1905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2" name="Oval 1141"/>
              <p:cNvSpPr/>
              <p:nvPr/>
            </p:nvSpPr>
            <p:spPr>
              <a:xfrm>
                <a:off x="3048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3" name="Oval 1142"/>
              <p:cNvSpPr/>
              <p:nvPr/>
            </p:nvSpPr>
            <p:spPr>
              <a:xfrm>
                <a:off x="4191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4" name="Oval 1143"/>
              <p:cNvSpPr/>
              <p:nvPr/>
            </p:nvSpPr>
            <p:spPr>
              <a:xfrm>
                <a:off x="5334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5" name="Oval 1144"/>
              <p:cNvSpPr/>
              <p:nvPr/>
            </p:nvSpPr>
            <p:spPr>
              <a:xfrm>
                <a:off x="6477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6" name="Oval 1145"/>
              <p:cNvSpPr/>
              <p:nvPr/>
            </p:nvSpPr>
            <p:spPr>
              <a:xfrm>
                <a:off x="7620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7" name="Oval 1146"/>
              <p:cNvSpPr/>
              <p:nvPr/>
            </p:nvSpPr>
            <p:spPr>
              <a:xfrm>
                <a:off x="152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8" name="Oval 1147"/>
              <p:cNvSpPr/>
              <p:nvPr/>
            </p:nvSpPr>
            <p:spPr>
              <a:xfrm>
                <a:off x="1295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9" name="Oval 1148"/>
              <p:cNvSpPr/>
              <p:nvPr/>
            </p:nvSpPr>
            <p:spPr>
              <a:xfrm>
                <a:off x="2438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0" name="Oval 1149"/>
              <p:cNvSpPr/>
              <p:nvPr/>
            </p:nvSpPr>
            <p:spPr>
              <a:xfrm>
                <a:off x="3581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1" name="Oval 1150"/>
              <p:cNvSpPr/>
              <p:nvPr/>
            </p:nvSpPr>
            <p:spPr>
              <a:xfrm>
                <a:off x="4724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2" name="Oval 1151"/>
              <p:cNvSpPr/>
              <p:nvPr/>
            </p:nvSpPr>
            <p:spPr>
              <a:xfrm>
                <a:off x="5867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3" name="Oval 1152"/>
              <p:cNvSpPr/>
              <p:nvPr/>
            </p:nvSpPr>
            <p:spPr>
              <a:xfrm>
                <a:off x="7010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4" name="Oval 1153"/>
              <p:cNvSpPr/>
              <p:nvPr/>
            </p:nvSpPr>
            <p:spPr>
              <a:xfrm>
                <a:off x="685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5" name="Oval 1154"/>
              <p:cNvSpPr/>
              <p:nvPr/>
            </p:nvSpPr>
            <p:spPr>
              <a:xfrm>
                <a:off x="1828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6" name="Oval 1155"/>
              <p:cNvSpPr/>
              <p:nvPr/>
            </p:nvSpPr>
            <p:spPr>
              <a:xfrm>
                <a:off x="2971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7" name="Oval 1156"/>
              <p:cNvSpPr/>
              <p:nvPr/>
            </p:nvSpPr>
            <p:spPr>
              <a:xfrm>
                <a:off x="4114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8" name="Oval 1157"/>
              <p:cNvSpPr/>
              <p:nvPr/>
            </p:nvSpPr>
            <p:spPr>
              <a:xfrm>
                <a:off x="5257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9" name="Oval 1158"/>
              <p:cNvSpPr/>
              <p:nvPr/>
            </p:nvSpPr>
            <p:spPr>
              <a:xfrm>
                <a:off x="6400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0" name="Oval 1159"/>
              <p:cNvSpPr/>
              <p:nvPr/>
            </p:nvSpPr>
            <p:spPr>
              <a:xfrm>
                <a:off x="7543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88" name="Group 360"/>
            <p:cNvGrpSpPr/>
            <p:nvPr/>
          </p:nvGrpSpPr>
          <p:grpSpPr>
            <a:xfrm>
              <a:off x="486396" y="2977255"/>
              <a:ext cx="3276600" cy="1837944"/>
              <a:chOff x="457200" y="990600"/>
              <a:chExt cx="3276600" cy="1837944"/>
            </a:xfrm>
          </p:grpSpPr>
          <p:grpSp>
            <p:nvGrpSpPr>
              <p:cNvPr id="989" name="Group 220"/>
              <p:cNvGrpSpPr/>
              <p:nvPr/>
            </p:nvGrpSpPr>
            <p:grpSpPr>
              <a:xfrm>
                <a:off x="457200" y="990600"/>
                <a:ext cx="3276600" cy="1837944"/>
                <a:chOff x="457200" y="990600"/>
                <a:chExt cx="3276600" cy="1837944"/>
              </a:xfrm>
            </p:grpSpPr>
            <p:grpSp>
              <p:nvGrpSpPr>
                <p:cNvPr id="1018" name="Group 4"/>
                <p:cNvGrpSpPr>
                  <a:grpSpLocks noChangeAspect="1"/>
                </p:cNvGrpSpPr>
                <p:nvPr/>
              </p:nvGrpSpPr>
              <p:grpSpPr>
                <a:xfrm>
                  <a:off x="457200" y="990600"/>
                  <a:ext cx="3099809" cy="1837944"/>
                  <a:chOff x="152400" y="838200"/>
                  <a:chExt cx="8610600" cy="5105400"/>
                </a:xfrm>
              </p:grpSpPr>
              <p:sp>
                <p:nvSpPr>
                  <p:cNvPr id="1091" name="Oval 5"/>
                  <p:cNvSpPr/>
                  <p:nvPr/>
                </p:nvSpPr>
                <p:spPr>
                  <a:xfrm>
                    <a:off x="152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2" name="Oval 6"/>
                  <p:cNvSpPr/>
                  <p:nvPr/>
                </p:nvSpPr>
                <p:spPr>
                  <a:xfrm>
                    <a:off x="1295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3" name="Oval 7"/>
                  <p:cNvSpPr/>
                  <p:nvPr/>
                </p:nvSpPr>
                <p:spPr>
                  <a:xfrm>
                    <a:off x="2438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4" name="Oval 8"/>
                  <p:cNvSpPr/>
                  <p:nvPr/>
                </p:nvSpPr>
                <p:spPr>
                  <a:xfrm>
                    <a:off x="3581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5" name="Oval 9"/>
                  <p:cNvSpPr/>
                  <p:nvPr/>
                </p:nvSpPr>
                <p:spPr>
                  <a:xfrm>
                    <a:off x="4724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6" name="Oval 10"/>
                  <p:cNvSpPr/>
                  <p:nvPr/>
                </p:nvSpPr>
                <p:spPr>
                  <a:xfrm>
                    <a:off x="5867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7" name="Oval 11"/>
                  <p:cNvSpPr/>
                  <p:nvPr/>
                </p:nvSpPr>
                <p:spPr>
                  <a:xfrm>
                    <a:off x="7010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8" name="Oval 12"/>
                  <p:cNvSpPr/>
                  <p:nvPr/>
                </p:nvSpPr>
                <p:spPr>
                  <a:xfrm>
                    <a:off x="685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9" name="Oval 13"/>
                  <p:cNvSpPr/>
                  <p:nvPr/>
                </p:nvSpPr>
                <p:spPr>
                  <a:xfrm>
                    <a:off x="1828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0" name="Oval 14"/>
                  <p:cNvSpPr/>
                  <p:nvPr/>
                </p:nvSpPr>
                <p:spPr>
                  <a:xfrm>
                    <a:off x="2971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1" name="Oval 15"/>
                  <p:cNvSpPr/>
                  <p:nvPr/>
                </p:nvSpPr>
                <p:spPr>
                  <a:xfrm>
                    <a:off x="4114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2" name="Oval 16"/>
                  <p:cNvSpPr/>
                  <p:nvPr/>
                </p:nvSpPr>
                <p:spPr>
                  <a:xfrm>
                    <a:off x="5257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3" name="Oval 17"/>
                  <p:cNvSpPr/>
                  <p:nvPr/>
                </p:nvSpPr>
                <p:spPr>
                  <a:xfrm>
                    <a:off x="6400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4" name="Oval 18"/>
                  <p:cNvSpPr/>
                  <p:nvPr/>
                </p:nvSpPr>
                <p:spPr>
                  <a:xfrm>
                    <a:off x="7543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5" name="Oval 19"/>
                  <p:cNvSpPr/>
                  <p:nvPr/>
                </p:nvSpPr>
                <p:spPr>
                  <a:xfrm>
                    <a:off x="762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6" name="Oval 20"/>
                  <p:cNvSpPr/>
                  <p:nvPr/>
                </p:nvSpPr>
                <p:spPr>
                  <a:xfrm>
                    <a:off x="1905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7" name="Oval 21"/>
                  <p:cNvSpPr/>
                  <p:nvPr/>
                </p:nvSpPr>
                <p:spPr>
                  <a:xfrm>
                    <a:off x="3048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8" name="Oval 22"/>
                  <p:cNvSpPr/>
                  <p:nvPr/>
                </p:nvSpPr>
                <p:spPr>
                  <a:xfrm>
                    <a:off x="4191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9" name="Oval 23"/>
                  <p:cNvSpPr/>
                  <p:nvPr/>
                </p:nvSpPr>
                <p:spPr>
                  <a:xfrm>
                    <a:off x="5334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0" name="Oval 24"/>
                  <p:cNvSpPr/>
                  <p:nvPr/>
                </p:nvSpPr>
                <p:spPr>
                  <a:xfrm>
                    <a:off x="6477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1" name="Oval 25"/>
                  <p:cNvSpPr/>
                  <p:nvPr/>
                </p:nvSpPr>
                <p:spPr>
                  <a:xfrm>
                    <a:off x="7620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2" name="Oval 26"/>
                  <p:cNvSpPr/>
                  <p:nvPr/>
                </p:nvSpPr>
                <p:spPr>
                  <a:xfrm>
                    <a:off x="152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3" name="Oval 27"/>
                  <p:cNvSpPr/>
                  <p:nvPr/>
                </p:nvSpPr>
                <p:spPr>
                  <a:xfrm>
                    <a:off x="1295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4" name="Oval 28"/>
                  <p:cNvSpPr/>
                  <p:nvPr/>
                </p:nvSpPr>
                <p:spPr>
                  <a:xfrm>
                    <a:off x="2438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5" name="Oval 29"/>
                  <p:cNvSpPr/>
                  <p:nvPr/>
                </p:nvSpPr>
                <p:spPr>
                  <a:xfrm>
                    <a:off x="3581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6" name="Oval 30"/>
                  <p:cNvSpPr/>
                  <p:nvPr/>
                </p:nvSpPr>
                <p:spPr>
                  <a:xfrm>
                    <a:off x="4724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7" name="Oval 31"/>
                  <p:cNvSpPr/>
                  <p:nvPr/>
                </p:nvSpPr>
                <p:spPr>
                  <a:xfrm>
                    <a:off x="5867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8" name="Oval 32"/>
                  <p:cNvSpPr/>
                  <p:nvPr/>
                </p:nvSpPr>
                <p:spPr>
                  <a:xfrm>
                    <a:off x="7010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9" name="Oval 33"/>
                  <p:cNvSpPr/>
                  <p:nvPr/>
                </p:nvSpPr>
                <p:spPr>
                  <a:xfrm>
                    <a:off x="685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0" name="Oval 34"/>
                  <p:cNvSpPr/>
                  <p:nvPr/>
                </p:nvSpPr>
                <p:spPr>
                  <a:xfrm>
                    <a:off x="1828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1" name="Oval 35"/>
                  <p:cNvSpPr/>
                  <p:nvPr/>
                </p:nvSpPr>
                <p:spPr>
                  <a:xfrm>
                    <a:off x="2971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2" name="Oval 36"/>
                  <p:cNvSpPr/>
                  <p:nvPr/>
                </p:nvSpPr>
                <p:spPr>
                  <a:xfrm>
                    <a:off x="4114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3" name="Oval 37"/>
                  <p:cNvSpPr/>
                  <p:nvPr/>
                </p:nvSpPr>
                <p:spPr>
                  <a:xfrm>
                    <a:off x="5257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4" name="Oval 38"/>
                  <p:cNvSpPr/>
                  <p:nvPr/>
                </p:nvSpPr>
                <p:spPr>
                  <a:xfrm>
                    <a:off x="6400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5" name="Oval 39"/>
                  <p:cNvSpPr/>
                  <p:nvPr/>
                </p:nvSpPr>
                <p:spPr>
                  <a:xfrm>
                    <a:off x="7543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19" name="Group 155"/>
                <p:cNvGrpSpPr/>
                <p:nvPr/>
              </p:nvGrpSpPr>
              <p:grpSpPr>
                <a:xfrm>
                  <a:off x="716279" y="9906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084" name="TextBox 1083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85" name="TextBox 1084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86" name="TextBox 1085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87" name="TextBox 1086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88" name="TextBox 1087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89" name="TextBox 1088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90" name="TextBox 1089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020" name="Group 156"/>
                <p:cNvGrpSpPr/>
                <p:nvPr/>
              </p:nvGrpSpPr>
              <p:grpSpPr>
                <a:xfrm>
                  <a:off x="533400" y="13716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077" name="TextBox 1076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78" name="TextBox 1077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79" name="TextBox 1078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80" name="TextBox 1079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81" name="TextBox 1080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82" name="TextBox 1081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83" name="TextBox 1082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021" name="Group 164"/>
                <p:cNvGrpSpPr/>
                <p:nvPr/>
              </p:nvGrpSpPr>
              <p:grpSpPr>
                <a:xfrm>
                  <a:off x="685800" y="1704201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070" name="TextBox 1069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71" name="TextBox 1070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72" name="TextBox 1071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73" name="TextBox 1072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74" name="TextBox 1073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75" name="TextBox 1074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76" name="TextBox 1075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022" name="Group 172"/>
                <p:cNvGrpSpPr/>
                <p:nvPr/>
              </p:nvGrpSpPr>
              <p:grpSpPr>
                <a:xfrm>
                  <a:off x="487679" y="2085201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063" name="TextBox 1062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64" name="TextBox 1063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65" name="TextBox 1064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66" name="TextBox 1065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67" name="TextBox 1066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68" name="TextBox 1067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69" name="TextBox 1068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023" name="Group 180"/>
                <p:cNvGrpSpPr/>
                <p:nvPr/>
              </p:nvGrpSpPr>
              <p:grpSpPr>
                <a:xfrm>
                  <a:off x="762000" y="24384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056" name="TextBox 1055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57" name="TextBox 1056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58" name="TextBox 1057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59" name="TextBox 1058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60" name="TextBox 1059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61" name="TextBox 1060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062" name="TextBox 1061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024" name="Group 188"/>
                <p:cNvGrpSpPr/>
                <p:nvPr/>
              </p:nvGrpSpPr>
              <p:grpSpPr>
                <a:xfrm>
                  <a:off x="716279" y="1266202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049" name="TextBox 1048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50" name="TextBox 1049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51" name="TextBox 1050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52" name="TextBox 1051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53" name="TextBox 1052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54" name="TextBox 1053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55" name="TextBox 1054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025" name="Group 196"/>
                <p:cNvGrpSpPr/>
                <p:nvPr/>
              </p:nvGrpSpPr>
              <p:grpSpPr>
                <a:xfrm>
                  <a:off x="944879" y="1628001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042" name="TextBox 1041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43" name="TextBox 1042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44" name="TextBox 1043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45" name="TextBox 1044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46" name="TextBox 1045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47" name="TextBox 1046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48" name="TextBox 1047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026" name="Group 204"/>
                <p:cNvGrpSpPr/>
                <p:nvPr/>
              </p:nvGrpSpPr>
              <p:grpSpPr>
                <a:xfrm>
                  <a:off x="685800" y="19812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035" name="TextBox 1034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36" name="TextBox 1035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37" name="TextBox 1036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38" name="TextBox 1037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39" name="TextBox 1038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40" name="TextBox 1039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41" name="TextBox 1040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027" name="Group 212"/>
                <p:cNvGrpSpPr/>
                <p:nvPr/>
              </p:nvGrpSpPr>
              <p:grpSpPr>
                <a:xfrm>
                  <a:off x="933491" y="23284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028" name="TextBox 1027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29" name="TextBox 1028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30" name="TextBox 1029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31" name="TextBox 1030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32" name="TextBox 1031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33" name="TextBox 1032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034" name="TextBox 1033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</p:grpSp>
          <p:grpSp>
            <p:nvGrpSpPr>
              <p:cNvPr id="990" name="Group 337"/>
              <p:cNvGrpSpPr/>
              <p:nvPr/>
            </p:nvGrpSpPr>
            <p:grpSpPr>
              <a:xfrm>
                <a:off x="914400" y="1157599"/>
                <a:ext cx="2362200" cy="306197"/>
                <a:chOff x="914400" y="1157599"/>
                <a:chExt cx="2362200" cy="306197"/>
              </a:xfrm>
            </p:grpSpPr>
            <p:sp>
              <p:nvSpPr>
                <p:cNvPr id="1012" name="TextBox 1011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13" name="TextBox 1012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14" name="TextBox 1013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15" name="TextBox 1014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16" name="TextBox 1015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17" name="TextBox 1016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  <p:grpSp>
            <p:nvGrpSpPr>
              <p:cNvPr id="991" name="Group 338"/>
              <p:cNvGrpSpPr/>
              <p:nvPr/>
            </p:nvGrpSpPr>
            <p:grpSpPr>
              <a:xfrm>
                <a:off x="762000" y="1524000"/>
                <a:ext cx="2362200" cy="306197"/>
                <a:chOff x="914400" y="1157599"/>
                <a:chExt cx="2362200" cy="306197"/>
              </a:xfrm>
            </p:grpSpPr>
            <p:sp>
              <p:nvSpPr>
                <p:cNvPr id="1006" name="TextBox 1005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07" name="TextBox 1006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08" name="TextBox 1007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09" name="TextBox 1008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10" name="TextBox 1009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11" name="TextBox 1010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  <p:grpSp>
            <p:nvGrpSpPr>
              <p:cNvPr id="992" name="Group 345"/>
              <p:cNvGrpSpPr/>
              <p:nvPr/>
            </p:nvGrpSpPr>
            <p:grpSpPr>
              <a:xfrm>
                <a:off x="914400" y="1903603"/>
                <a:ext cx="2362200" cy="306197"/>
                <a:chOff x="914400" y="1157599"/>
                <a:chExt cx="2362200" cy="306197"/>
              </a:xfrm>
            </p:grpSpPr>
            <p:sp>
              <p:nvSpPr>
                <p:cNvPr id="1000" name="TextBox 999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01" name="TextBox 1000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02" name="TextBox 1001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03" name="TextBox 1002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04" name="TextBox 1003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005" name="TextBox 1004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  <p:grpSp>
            <p:nvGrpSpPr>
              <p:cNvPr id="993" name="Group 352"/>
              <p:cNvGrpSpPr/>
              <p:nvPr/>
            </p:nvGrpSpPr>
            <p:grpSpPr>
              <a:xfrm>
                <a:off x="714996" y="2209800"/>
                <a:ext cx="2362200" cy="306197"/>
                <a:chOff x="914400" y="1157599"/>
                <a:chExt cx="2362200" cy="306197"/>
              </a:xfrm>
            </p:grpSpPr>
            <p:sp>
              <p:nvSpPr>
                <p:cNvPr id="994" name="TextBox 993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995" name="TextBox 994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996" name="TextBox 995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997" name="TextBox 996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998" name="TextBox 997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999" name="TextBox 998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</p:grpSp>
      </p:grpSp>
      <p:grpSp>
        <p:nvGrpSpPr>
          <p:cNvPr id="1161" name="Group 1160"/>
          <p:cNvGrpSpPr>
            <a:grpSpLocks noChangeAspect="1"/>
          </p:cNvGrpSpPr>
          <p:nvPr/>
        </p:nvGrpSpPr>
        <p:grpSpPr>
          <a:xfrm>
            <a:off x="261006" y="4791456"/>
            <a:ext cx="3099812" cy="1837944"/>
            <a:chOff x="152400" y="838200"/>
            <a:chExt cx="8610600" cy="5105400"/>
          </a:xfrm>
          <a:solidFill>
            <a:srgbClr val="FFFF00">
              <a:alpha val="32000"/>
            </a:srgbClr>
          </a:solidFill>
        </p:grpSpPr>
        <p:sp>
          <p:nvSpPr>
            <p:cNvPr id="1162" name="Oval 1161"/>
            <p:cNvSpPr/>
            <p:nvPr/>
          </p:nvSpPr>
          <p:spPr>
            <a:xfrm>
              <a:off x="152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3" name="Oval 1162"/>
            <p:cNvSpPr/>
            <p:nvPr/>
          </p:nvSpPr>
          <p:spPr>
            <a:xfrm>
              <a:off x="1295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4" name="Oval 1163"/>
            <p:cNvSpPr/>
            <p:nvPr/>
          </p:nvSpPr>
          <p:spPr>
            <a:xfrm>
              <a:off x="2438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5" name="Oval 1164"/>
            <p:cNvSpPr/>
            <p:nvPr/>
          </p:nvSpPr>
          <p:spPr>
            <a:xfrm>
              <a:off x="3581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6" name="Oval 1165"/>
            <p:cNvSpPr/>
            <p:nvPr/>
          </p:nvSpPr>
          <p:spPr>
            <a:xfrm>
              <a:off x="4724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7" name="Oval 1166"/>
            <p:cNvSpPr/>
            <p:nvPr/>
          </p:nvSpPr>
          <p:spPr>
            <a:xfrm>
              <a:off x="5867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8" name="Oval 1167"/>
            <p:cNvSpPr/>
            <p:nvPr/>
          </p:nvSpPr>
          <p:spPr>
            <a:xfrm>
              <a:off x="7010400" y="38100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9" name="Oval 1168"/>
            <p:cNvSpPr/>
            <p:nvPr/>
          </p:nvSpPr>
          <p:spPr>
            <a:xfrm>
              <a:off x="685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0" name="Oval 1169"/>
            <p:cNvSpPr/>
            <p:nvPr/>
          </p:nvSpPr>
          <p:spPr>
            <a:xfrm>
              <a:off x="1828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1" name="Oval 1170"/>
            <p:cNvSpPr/>
            <p:nvPr/>
          </p:nvSpPr>
          <p:spPr>
            <a:xfrm>
              <a:off x="2971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2" name="Oval 1171"/>
            <p:cNvSpPr/>
            <p:nvPr/>
          </p:nvSpPr>
          <p:spPr>
            <a:xfrm>
              <a:off x="4114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3" name="Oval 1172"/>
            <p:cNvSpPr/>
            <p:nvPr/>
          </p:nvSpPr>
          <p:spPr>
            <a:xfrm>
              <a:off x="5257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4" name="Oval 1173"/>
            <p:cNvSpPr/>
            <p:nvPr/>
          </p:nvSpPr>
          <p:spPr>
            <a:xfrm>
              <a:off x="6400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5" name="Oval 1174"/>
            <p:cNvSpPr/>
            <p:nvPr/>
          </p:nvSpPr>
          <p:spPr>
            <a:xfrm>
              <a:off x="7543800" y="28194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6" name="Oval 1175"/>
            <p:cNvSpPr/>
            <p:nvPr/>
          </p:nvSpPr>
          <p:spPr>
            <a:xfrm>
              <a:off x="762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7" name="Oval 1176"/>
            <p:cNvSpPr/>
            <p:nvPr/>
          </p:nvSpPr>
          <p:spPr>
            <a:xfrm>
              <a:off x="1905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8" name="Oval 1177"/>
            <p:cNvSpPr/>
            <p:nvPr/>
          </p:nvSpPr>
          <p:spPr>
            <a:xfrm>
              <a:off x="3048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9" name="Oval 1178"/>
            <p:cNvSpPr/>
            <p:nvPr/>
          </p:nvSpPr>
          <p:spPr>
            <a:xfrm>
              <a:off x="4191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0" name="Oval 1179"/>
            <p:cNvSpPr/>
            <p:nvPr/>
          </p:nvSpPr>
          <p:spPr>
            <a:xfrm>
              <a:off x="5334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1" name="Oval 1180"/>
            <p:cNvSpPr/>
            <p:nvPr/>
          </p:nvSpPr>
          <p:spPr>
            <a:xfrm>
              <a:off x="6477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2" name="Oval 1181"/>
            <p:cNvSpPr/>
            <p:nvPr/>
          </p:nvSpPr>
          <p:spPr>
            <a:xfrm>
              <a:off x="7620000" y="48006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3" name="Oval 1182"/>
            <p:cNvSpPr/>
            <p:nvPr/>
          </p:nvSpPr>
          <p:spPr>
            <a:xfrm>
              <a:off x="152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4" name="Oval 1183"/>
            <p:cNvSpPr/>
            <p:nvPr/>
          </p:nvSpPr>
          <p:spPr>
            <a:xfrm>
              <a:off x="1295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5" name="Oval 1184"/>
            <p:cNvSpPr/>
            <p:nvPr/>
          </p:nvSpPr>
          <p:spPr>
            <a:xfrm>
              <a:off x="2438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6" name="Oval 1185"/>
            <p:cNvSpPr/>
            <p:nvPr/>
          </p:nvSpPr>
          <p:spPr>
            <a:xfrm>
              <a:off x="3581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7" name="Oval 1186"/>
            <p:cNvSpPr/>
            <p:nvPr/>
          </p:nvSpPr>
          <p:spPr>
            <a:xfrm>
              <a:off x="4724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8" name="Oval 1187"/>
            <p:cNvSpPr/>
            <p:nvPr/>
          </p:nvSpPr>
          <p:spPr>
            <a:xfrm>
              <a:off x="5867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9" name="Oval 1188"/>
            <p:cNvSpPr/>
            <p:nvPr/>
          </p:nvSpPr>
          <p:spPr>
            <a:xfrm>
              <a:off x="7010400" y="18288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0" name="Oval 1189"/>
            <p:cNvSpPr/>
            <p:nvPr/>
          </p:nvSpPr>
          <p:spPr>
            <a:xfrm>
              <a:off x="685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1" name="Oval 1190"/>
            <p:cNvSpPr/>
            <p:nvPr/>
          </p:nvSpPr>
          <p:spPr>
            <a:xfrm>
              <a:off x="1828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2" name="Oval 1191"/>
            <p:cNvSpPr/>
            <p:nvPr/>
          </p:nvSpPr>
          <p:spPr>
            <a:xfrm>
              <a:off x="2971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3" name="Oval 1192"/>
            <p:cNvSpPr/>
            <p:nvPr/>
          </p:nvSpPr>
          <p:spPr>
            <a:xfrm>
              <a:off x="4114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4" name="Oval 1193"/>
            <p:cNvSpPr/>
            <p:nvPr/>
          </p:nvSpPr>
          <p:spPr>
            <a:xfrm>
              <a:off x="5257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5" name="Oval 1194"/>
            <p:cNvSpPr/>
            <p:nvPr/>
          </p:nvSpPr>
          <p:spPr>
            <a:xfrm>
              <a:off x="6400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6" name="Oval 1195"/>
            <p:cNvSpPr/>
            <p:nvPr/>
          </p:nvSpPr>
          <p:spPr>
            <a:xfrm>
              <a:off x="7543800" y="838200"/>
              <a:ext cx="1143000" cy="114300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33" name="Group 1232"/>
          <p:cNvGrpSpPr/>
          <p:nvPr/>
        </p:nvGrpSpPr>
        <p:grpSpPr>
          <a:xfrm>
            <a:off x="5387504" y="4724400"/>
            <a:ext cx="3299296" cy="2045849"/>
            <a:chOff x="463700" y="2977255"/>
            <a:chExt cx="3299296" cy="2045849"/>
          </a:xfrm>
        </p:grpSpPr>
        <p:grpSp>
          <p:nvGrpSpPr>
            <p:cNvPr id="1234" name="Group 76"/>
            <p:cNvGrpSpPr>
              <a:grpSpLocks noChangeAspect="1"/>
            </p:cNvGrpSpPr>
            <p:nvPr/>
          </p:nvGrpSpPr>
          <p:grpSpPr>
            <a:xfrm>
              <a:off x="463700" y="3185160"/>
              <a:ext cx="3099809" cy="1837944"/>
              <a:chOff x="152400" y="838200"/>
              <a:chExt cx="8610600" cy="5105400"/>
            </a:xfrm>
            <a:solidFill>
              <a:schemeClr val="accent3">
                <a:lumMod val="75000"/>
                <a:alpha val="32000"/>
              </a:schemeClr>
            </a:solidFill>
          </p:grpSpPr>
          <p:sp>
            <p:nvSpPr>
              <p:cNvPr id="1373" name="Oval 1372"/>
              <p:cNvSpPr/>
              <p:nvPr/>
            </p:nvSpPr>
            <p:spPr>
              <a:xfrm>
                <a:off x="152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4" name="Oval 1373"/>
              <p:cNvSpPr/>
              <p:nvPr/>
            </p:nvSpPr>
            <p:spPr>
              <a:xfrm>
                <a:off x="1295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5" name="Oval 1374"/>
              <p:cNvSpPr/>
              <p:nvPr/>
            </p:nvSpPr>
            <p:spPr>
              <a:xfrm>
                <a:off x="2438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6" name="Oval 1375"/>
              <p:cNvSpPr/>
              <p:nvPr/>
            </p:nvSpPr>
            <p:spPr>
              <a:xfrm>
                <a:off x="3581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7" name="Oval 1376"/>
              <p:cNvSpPr/>
              <p:nvPr/>
            </p:nvSpPr>
            <p:spPr>
              <a:xfrm>
                <a:off x="4724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8" name="Oval 1377"/>
              <p:cNvSpPr/>
              <p:nvPr/>
            </p:nvSpPr>
            <p:spPr>
              <a:xfrm>
                <a:off x="5867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9" name="Oval 1378"/>
              <p:cNvSpPr/>
              <p:nvPr/>
            </p:nvSpPr>
            <p:spPr>
              <a:xfrm>
                <a:off x="7010400" y="38100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0" name="Oval 1379"/>
              <p:cNvSpPr/>
              <p:nvPr/>
            </p:nvSpPr>
            <p:spPr>
              <a:xfrm>
                <a:off x="685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1" name="Oval 1380"/>
              <p:cNvSpPr/>
              <p:nvPr/>
            </p:nvSpPr>
            <p:spPr>
              <a:xfrm>
                <a:off x="1828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2" name="Oval 1381"/>
              <p:cNvSpPr/>
              <p:nvPr/>
            </p:nvSpPr>
            <p:spPr>
              <a:xfrm>
                <a:off x="2971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3" name="Oval 1382"/>
              <p:cNvSpPr/>
              <p:nvPr/>
            </p:nvSpPr>
            <p:spPr>
              <a:xfrm>
                <a:off x="4114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4" name="Oval 1383"/>
              <p:cNvSpPr/>
              <p:nvPr/>
            </p:nvSpPr>
            <p:spPr>
              <a:xfrm>
                <a:off x="5257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5" name="Oval 1384"/>
              <p:cNvSpPr/>
              <p:nvPr/>
            </p:nvSpPr>
            <p:spPr>
              <a:xfrm>
                <a:off x="6400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6" name="Oval 1385"/>
              <p:cNvSpPr/>
              <p:nvPr/>
            </p:nvSpPr>
            <p:spPr>
              <a:xfrm>
                <a:off x="7543800" y="28194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7" name="Oval 1386"/>
              <p:cNvSpPr/>
              <p:nvPr/>
            </p:nvSpPr>
            <p:spPr>
              <a:xfrm>
                <a:off x="762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8" name="Oval 1387"/>
              <p:cNvSpPr/>
              <p:nvPr/>
            </p:nvSpPr>
            <p:spPr>
              <a:xfrm>
                <a:off x="1905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9" name="Oval 1388"/>
              <p:cNvSpPr/>
              <p:nvPr/>
            </p:nvSpPr>
            <p:spPr>
              <a:xfrm>
                <a:off x="3048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0" name="Oval 1389"/>
              <p:cNvSpPr/>
              <p:nvPr/>
            </p:nvSpPr>
            <p:spPr>
              <a:xfrm>
                <a:off x="4191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1" name="Oval 1390"/>
              <p:cNvSpPr/>
              <p:nvPr/>
            </p:nvSpPr>
            <p:spPr>
              <a:xfrm>
                <a:off x="5334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2" name="Oval 1391"/>
              <p:cNvSpPr/>
              <p:nvPr/>
            </p:nvSpPr>
            <p:spPr>
              <a:xfrm>
                <a:off x="6477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3" name="Oval 1392"/>
              <p:cNvSpPr/>
              <p:nvPr/>
            </p:nvSpPr>
            <p:spPr>
              <a:xfrm>
                <a:off x="7620000" y="48006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4" name="Oval 1393"/>
              <p:cNvSpPr/>
              <p:nvPr/>
            </p:nvSpPr>
            <p:spPr>
              <a:xfrm>
                <a:off x="152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5" name="Oval 1394"/>
              <p:cNvSpPr/>
              <p:nvPr/>
            </p:nvSpPr>
            <p:spPr>
              <a:xfrm>
                <a:off x="1295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6" name="Oval 1395"/>
              <p:cNvSpPr/>
              <p:nvPr/>
            </p:nvSpPr>
            <p:spPr>
              <a:xfrm>
                <a:off x="2438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7" name="Oval 1396"/>
              <p:cNvSpPr/>
              <p:nvPr/>
            </p:nvSpPr>
            <p:spPr>
              <a:xfrm>
                <a:off x="3581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8" name="Oval 1397"/>
              <p:cNvSpPr/>
              <p:nvPr/>
            </p:nvSpPr>
            <p:spPr>
              <a:xfrm>
                <a:off x="4724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9" name="Oval 1398"/>
              <p:cNvSpPr/>
              <p:nvPr/>
            </p:nvSpPr>
            <p:spPr>
              <a:xfrm>
                <a:off x="5867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0" name="Oval 1399"/>
              <p:cNvSpPr/>
              <p:nvPr/>
            </p:nvSpPr>
            <p:spPr>
              <a:xfrm>
                <a:off x="7010400" y="18288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1" name="Oval 1400"/>
              <p:cNvSpPr/>
              <p:nvPr/>
            </p:nvSpPr>
            <p:spPr>
              <a:xfrm>
                <a:off x="685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2" name="Oval 1401"/>
              <p:cNvSpPr/>
              <p:nvPr/>
            </p:nvSpPr>
            <p:spPr>
              <a:xfrm>
                <a:off x="1828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3" name="Oval 1402"/>
              <p:cNvSpPr/>
              <p:nvPr/>
            </p:nvSpPr>
            <p:spPr>
              <a:xfrm>
                <a:off x="2971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4" name="Oval 1403"/>
              <p:cNvSpPr/>
              <p:nvPr/>
            </p:nvSpPr>
            <p:spPr>
              <a:xfrm>
                <a:off x="4114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5" name="Oval 1404"/>
              <p:cNvSpPr/>
              <p:nvPr/>
            </p:nvSpPr>
            <p:spPr>
              <a:xfrm>
                <a:off x="5257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6" name="Oval 1405"/>
              <p:cNvSpPr/>
              <p:nvPr/>
            </p:nvSpPr>
            <p:spPr>
              <a:xfrm>
                <a:off x="6400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7" name="Oval 1406"/>
              <p:cNvSpPr/>
              <p:nvPr/>
            </p:nvSpPr>
            <p:spPr>
              <a:xfrm>
                <a:off x="7543800" y="838200"/>
                <a:ext cx="1143000" cy="1143000"/>
              </a:xfrm>
              <a:prstGeom prst="ellipse">
                <a:avLst/>
              </a:prstGeom>
              <a:grp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35" name="Group 360"/>
            <p:cNvGrpSpPr/>
            <p:nvPr/>
          </p:nvGrpSpPr>
          <p:grpSpPr>
            <a:xfrm>
              <a:off x="486396" y="2977255"/>
              <a:ext cx="3276600" cy="1837944"/>
              <a:chOff x="457200" y="990600"/>
              <a:chExt cx="3276600" cy="1837944"/>
            </a:xfrm>
          </p:grpSpPr>
          <p:grpSp>
            <p:nvGrpSpPr>
              <p:cNvPr id="1236" name="Group 220"/>
              <p:cNvGrpSpPr/>
              <p:nvPr/>
            </p:nvGrpSpPr>
            <p:grpSpPr>
              <a:xfrm>
                <a:off x="457200" y="990600"/>
                <a:ext cx="3276600" cy="1837944"/>
                <a:chOff x="457200" y="990600"/>
                <a:chExt cx="3276600" cy="1837944"/>
              </a:xfrm>
            </p:grpSpPr>
            <p:grpSp>
              <p:nvGrpSpPr>
                <p:cNvPr id="1265" name="Group 4"/>
                <p:cNvGrpSpPr>
                  <a:grpSpLocks noChangeAspect="1"/>
                </p:cNvGrpSpPr>
                <p:nvPr/>
              </p:nvGrpSpPr>
              <p:grpSpPr>
                <a:xfrm>
                  <a:off x="457200" y="990600"/>
                  <a:ext cx="3099809" cy="1837944"/>
                  <a:chOff x="152400" y="838200"/>
                  <a:chExt cx="8610600" cy="5105400"/>
                </a:xfrm>
              </p:grpSpPr>
              <p:sp>
                <p:nvSpPr>
                  <p:cNvPr id="1338" name="Oval 5"/>
                  <p:cNvSpPr/>
                  <p:nvPr/>
                </p:nvSpPr>
                <p:spPr>
                  <a:xfrm>
                    <a:off x="152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39" name="Oval 6"/>
                  <p:cNvSpPr/>
                  <p:nvPr/>
                </p:nvSpPr>
                <p:spPr>
                  <a:xfrm>
                    <a:off x="1295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0" name="Oval 7"/>
                  <p:cNvSpPr/>
                  <p:nvPr/>
                </p:nvSpPr>
                <p:spPr>
                  <a:xfrm>
                    <a:off x="2438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1" name="Oval 8"/>
                  <p:cNvSpPr/>
                  <p:nvPr/>
                </p:nvSpPr>
                <p:spPr>
                  <a:xfrm>
                    <a:off x="3581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2" name="Oval 9"/>
                  <p:cNvSpPr/>
                  <p:nvPr/>
                </p:nvSpPr>
                <p:spPr>
                  <a:xfrm>
                    <a:off x="4724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3" name="Oval 10"/>
                  <p:cNvSpPr/>
                  <p:nvPr/>
                </p:nvSpPr>
                <p:spPr>
                  <a:xfrm>
                    <a:off x="5867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4" name="Oval 11"/>
                  <p:cNvSpPr/>
                  <p:nvPr/>
                </p:nvSpPr>
                <p:spPr>
                  <a:xfrm>
                    <a:off x="7010400" y="38100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5" name="Oval 12"/>
                  <p:cNvSpPr/>
                  <p:nvPr/>
                </p:nvSpPr>
                <p:spPr>
                  <a:xfrm>
                    <a:off x="685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6" name="Oval 13"/>
                  <p:cNvSpPr/>
                  <p:nvPr/>
                </p:nvSpPr>
                <p:spPr>
                  <a:xfrm>
                    <a:off x="1828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7" name="Oval 14"/>
                  <p:cNvSpPr/>
                  <p:nvPr/>
                </p:nvSpPr>
                <p:spPr>
                  <a:xfrm>
                    <a:off x="2971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8" name="Oval 15"/>
                  <p:cNvSpPr/>
                  <p:nvPr/>
                </p:nvSpPr>
                <p:spPr>
                  <a:xfrm>
                    <a:off x="4114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9" name="Oval 16"/>
                  <p:cNvSpPr/>
                  <p:nvPr/>
                </p:nvSpPr>
                <p:spPr>
                  <a:xfrm>
                    <a:off x="5257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0" name="Oval 17"/>
                  <p:cNvSpPr/>
                  <p:nvPr/>
                </p:nvSpPr>
                <p:spPr>
                  <a:xfrm>
                    <a:off x="6400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1" name="Oval 18"/>
                  <p:cNvSpPr/>
                  <p:nvPr/>
                </p:nvSpPr>
                <p:spPr>
                  <a:xfrm>
                    <a:off x="7543800" y="28194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2" name="Oval 19"/>
                  <p:cNvSpPr/>
                  <p:nvPr/>
                </p:nvSpPr>
                <p:spPr>
                  <a:xfrm>
                    <a:off x="762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3" name="Oval 20"/>
                  <p:cNvSpPr/>
                  <p:nvPr/>
                </p:nvSpPr>
                <p:spPr>
                  <a:xfrm>
                    <a:off x="1905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4" name="Oval 21"/>
                  <p:cNvSpPr/>
                  <p:nvPr/>
                </p:nvSpPr>
                <p:spPr>
                  <a:xfrm>
                    <a:off x="3048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5" name="Oval 22"/>
                  <p:cNvSpPr/>
                  <p:nvPr/>
                </p:nvSpPr>
                <p:spPr>
                  <a:xfrm>
                    <a:off x="4191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6" name="Oval 23"/>
                  <p:cNvSpPr/>
                  <p:nvPr/>
                </p:nvSpPr>
                <p:spPr>
                  <a:xfrm>
                    <a:off x="5334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7" name="Oval 24"/>
                  <p:cNvSpPr/>
                  <p:nvPr/>
                </p:nvSpPr>
                <p:spPr>
                  <a:xfrm>
                    <a:off x="6477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8" name="Oval 25"/>
                  <p:cNvSpPr/>
                  <p:nvPr/>
                </p:nvSpPr>
                <p:spPr>
                  <a:xfrm>
                    <a:off x="7620000" y="48006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9" name="Oval 26"/>
                  <p:cNvSpPr/>
                  <p:nvPr/>
                </p:nvSpPr>
                <p:spPr>
                  <a:xfrm>
                    <a:off x="152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0" name="Oval 27"/>
                  <p:cNvSpPr/>
                  <p:nvPr/>
                </p:nvSpPr>
                <p:spPr>
                  <a:xfrm>
                    <a:off x="1295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1" name="Oval 28"/>
                  <p:cNvSpPr/>
                  <p:nvPr/>
                </p:nvSpPr>
                <p:spPr>
                  <a:xfrm>
                    <a:off x="2438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2" name="Oval 29"/>
                  <p:cNvSpPr/>
                  <p:nvPr/>
                </p:nvSpPr>
                <p:spPr>
                  <a:xfrm>
                    <a:off x="3581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3" name="Oval 30"/>
                  <p:cNvSpPr/>
                  <p:nvPr/>
                </p:nvSpPr>
                <p:spPr>
                  <a:xfrm>
                    <a:off x="4724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4" name="Oval 31"/>
                  <p:cNvSpPr/>
                  <p:nvPr/>
                </p:nvSpPr>
                <p:spPr>
                  <a:xfrm>
                    <a:off x="5867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5" name="Oval 32"/>
                  <p:cNvSpPr/>
                  <p:nvPr/>
                </p:nvSpPr>
                <p:spPr>
                  <a:xfrm>
                    <a:off x="7010400" y="18288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6" name="Oval 33"/>
                  <p:cNvSpPr/>
                  <p:nvPr/>
                </p:nvSpPr>
                <p:spPr>
                  <a:xfrm>
                    <a:off x="685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7" name="Oval 34"/>
                  <p:cNvSpPr/>
                  <p:nvPr/>
                </p:nvSpPr>
                <p:spPr>
                  <a:xfrm>
                    <a:off x="1828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8" name="Oval 35"/>
                  <p:cNvSpPr/>
                  <p:nvPr/>
                </p:nvSpPr>
                <p:spPr>
                  <a:xfrm>
                    <a:off x="2971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9" name="Oval 36"/>
                  <p:cNvSpPr/>
                  <p:nvPr/>
                </p:nvSpPr>
                <p:spPr>
                  <a:xfrm>
                    <a:off x="4114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70" name="Oval 37"/>
                  <p:cNvSpPr/>
                  <p:nvPr/>
                </p:nvSpPr>
                <p:spPr>
                  <a:xfrm>
                    <a:off x="5257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71" name="Oval 38"/>
                  <p:cNvSpPr/>
                  <p:nvPr/>
                </p:nvSpPr>
                <p:spPr>
                  <a:xfrm>
                    <a:off x="6400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72" name="Oval 39"/>
                  <p:cNvSpPr/>
                  <p:nvPr/>
                </p:nvSpPr>
                <p:spPr>
                  <a:xfrm>
                    <a:off x="7543800" y="838200"/>
                    <a:ext cx="1143000" cy="1143000"/>
                  </a:xfrm>
                  <a:prstGeom prst="ellipse">
                    <a:avLst/>
                  </a:prstGeom>
                  <a:solidFill>
                    <a:srgbClr val="FF0000">
                      <a:alpha val="17000"/>
                    </a:srgbClr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66" name="Group 155"/>
                <p:cNvGrpSpPr/>
                <p:nvPr/>
              </p:nvGrpSpPr>
              <p:grpSpPr>
                <a:xfrm>
                  <a:off x="716279" y="9906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331" name="TextBox 1330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32" name="TextBox 1331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33" name="TextBox 1332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34" name="TextBox 1333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35" name="TextBox 1334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36" name="TextBox 1335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37" name="TextBox 1336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267" name="Group 156"/>
                <p:cNvGrpSpPr/>
                <p:nvPr/>
              </p:nvGrpSpPr>
              <p:grpSpPr>
                <a:xfrm>
                  <a:off x="533400" y="13716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324" name="TextBox 1323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25" name="TextBox 1324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26" name="TextBox 1325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27" name="TextBox 1326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28" name="TextBox 1327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29" name="TextBox 1328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30" name="TextBox 1329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268" name="Group 164"/>
                <p:cNvGrpSpPr/>
                <p:nvPr/>
              </p:nvGrpSpPr>
              <p:grpSpPr>
                <a:xfrm>
                  <a:off x="685800" y="1704201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317" name="TextBox 1316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18" name="TextBox 1317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19" name="TextBox 1318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20" name="TextBox 1319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21" name="TextBox 1320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22" name="TextBox 1321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23" name="TextBox 1322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269" name="Group 172"/>
                <p:cNvGrpSpPr/>
                <p:nvPr/>
              </p:nvGrpSpPr>
              <p:grpSpPr>
                <a:xfrm>
                  <a:off x="487679" y="2085201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310" name="TextBox 1309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11" name="TextBox 1310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12" name="TextBox 1311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13" name="TextBox 1312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14" name="TextBox 1313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15" name="TextBox 1314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16" name="TextBox 1315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270" name="Group 180"/>
                <p:cNvGrpSpPr/>
                <p:nvPr/>
              </p:nvGrpSpPr>
              <p:grpSpPr>
                <a:xfrm>
                  <a:off x="762000" y="24384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303" name="TextBox 1302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04" name="TextBox 1303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05" name="TextBox 1304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06" name="TextBox 1305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07" name="TextBox 1306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08" name="TextBox 1307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  <p:sp>
                <p:nvSpPr>
                  <p:cNvPr id="1309" name="TextBox 1308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smtClean="0"/>
                      <a:t>A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271" name="Group 188"/>
                <p:cNvGrpSpPr/>
                <p:nvPr/>
              </p:nvGrpSpPr>
              <p:grpSpPr>
                <a:xfrm>
                  <a:off x="716279" y="1266202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296" name="TextBox 1295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97" name="TextBox 1296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98" name="TextBox 1297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99" name="TextBox 1298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300" name="TextBox 1299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301" name="TextBox 1300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302" name="TextBox 1301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272" name="Group 196"/>
                <p:cNvGrpSpPr/>
                <p:nvPr/>
              </p:nvGrpSpPr>
              <p:grpSpPr>
                <a:xfrm>
                  <a:off x="944879" y="1628001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289" name="TextBox 1288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90" name="TextBox 1289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91" name="TextBox 1290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92" name="TextBox 1291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93" name="TextBox 1292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94" name="TextBox 1293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95" name="TextBox 1294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273" name="Group 204"/>
                <p:cNvGrpSpPr/>
                <p:nvPr/>
              </p:nvGrpSpPr>
              <p:grpSpPr>
                <a:xfrm>
                  <a:off x="685800" y="19812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282" name="TextBox 1281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83" name="TextBox 1282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84" name="TextBox 1283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85" name="TextBox 1284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86" name="TextBox 1285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87" name="TextBox 1286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88" name="TextBox 1287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  <p:grpSp>
              <p:nvGrpSpPr>
                <p:cNvPr id="1274" name="Group 212"/>
                <p:cNvGrpSpPr/>
                <p:nvPr/>
              </p:nvGrpSpPr>
              <p:grpSpPr>
                <a:xfrm>
                  <a:off x="933491" y="2328400"/>
                  <a:ext cx="2788921" cy="276999"/>
                  <a:chOff x="716279" y="990600"/>
                  <a:chExt cx="2788921" cy="276999"/>
                </a:xfrm>
              </p:grpSpPr>
              <p:sp>
                <p:nvSpPr>
                  <p:cNvPr id="1275" name="TextBox 1274"/>
                  <p:cNvSpPr txBox="1"/>
                  <p:nvPr/>
                </p:nvSpPr>
                <p:spPr>
                  <a:xfrm>
                    <a:off x="716279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76" name="TextBox 1275"/>
                  <p:cNvSpPr txBox="1"/>
                  <p:nvPr/>
                </p:nvSpPr>
                <p:spPr>
                  <a:xfrm>
                    <a:off x="1143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77" name="TextBox 1276"/>
                  <p:cNvSpPr txBox="1"/>
                  <p:nvPr/>
                </p:nvSpPr>
                <p:spPr>
                  <a:xfrm>
                    <a:off x="15240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78" name="TextBox 1277"/>
                  <p:cNvSpPr txBox="1"/>
                  <p:nvPr/>
                </p:nvSpPr>
                <p:spPr>
                  <a:xfrm>
                    <a:off x="1981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79" name="TextBox 1278"/>
                  <p:cNvSpPr txBox="1"/>
                  <p:nvPr/>
                </p:nvSpPr>
                <p:spPr>
                  <a:xfrm>
                    <a:off x="2362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80" name="TextBox 1279"/>
                  <p:cNvSpPr txBox="1"/>
                  <p:nvPr/>
                </p:nvSpPr>
                <p:spPr>
                  <a:xfrm>
                    <a:off x="27432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  <p:sp>
                <p:nvSpPr>
                  <p:cNvPr id="1281" name="TextBox 1280"/>
                  <p:cNvSpPr txBox="1"/>
                  <p:nvPr/>
                </p:nvSpPr>
                <p:spPr>
                  <a:xfrm>
                    <a:off x="3200400" y="990600"/>
                    <a:ext cx="304800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B</a:t>
                    </a:r>
                    <a:endParaRPr lang="en-US" sz="1200" dirty="0"/>
                  </a:p>
                </p:txBody>
              </p:sp>
            </p:grpSp>
          </p:grpSp>
          <p:grpSp>
            <p:nvGrpSpPr>
              <p:cNvPr id="1237" name="Group 337"/>
              <p:cNvGrpSpPr/>
              <p:nvPr/>
            </p:nvGrpSpPr>
            <p:grpSpPr>
              <a:xfrm>
                <a:off x="914400" y="1157599"/>
                <a:ext cx="2362200" cy="306197"/>
                <a:chOff x="914400" y="1157599"/>
                <a:chExt cx="2362200" cy="306197"/>
              </a:xfrm>
            </p:grpSpPr>
            <p:sp>
              <p:nvSpPr>
                <p:cNvPr id="1259" name="TextBox 1258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60" name="TextBox 1259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61" name="TextBox 1260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62" name="TextBox 1261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63" name="TextBox 1262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64" name="TextBox 1263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  <p:grpSp>
            <p:nvGrpSpPr>
              <p:cNvPr id="1238" name="Group 338"/>
              <p:cNvGrpSpPr/>
              <p:nvPr/>
            </p:nvGrpSpPr>
            <p:grpSpPr>
              <a:xfrm>
                <a:off x="762000" y="1524000"/>
                <a:ext cx="2362200" cy="306197"/>
                <a:chOff x="914400" y="1157599"/>
                <a:chExt cx="2362200" cy="306197"/>
              </a:xfrm>
            </p:grpSpPr>
            <p:sp>
              <p:nvSpPr>
                <p:cNvPr id="1253" name="TextBox 1252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54" name="TextBox 1253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55" name="TextBox 1254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56" name="TextBox 1255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57" name="TextBox 1256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58" name="TextBox 1257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  <p:grpSp>
            <p:nvGrpSpPr>
              <p:cNvPr id="1239" name="Group 345"/>
              <p:cNvGrpSpPr/>
              <p:nvPr/>
            </p:nvGrpSpPr>
            <p:grpSpPr>
              <a:xfrm>
                <a:off x="914400" y="1903603"/>
                <a:ext cx="2362200" cy="306197"/>
                <a:chOff x="914400" y="1157599"/>
                <a:chExt cx="2362200" cy="306197"/>
              </a:xfrm>
            </p:grpSpPr>
            <p:sp>
              <p:nvSpPr>
                <p:cNvPr id="1247" name="TextBox 1246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48" name="TextBox 1247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49" name="TextBox 1248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50" name="TextBox 1249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51" name="TextBox 1250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52" name="TextBox 1251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  <p:grpSp>
            <p:nvGrpSpPr>
              <p:cNvPr id="1240" name="Group 352"/>
              <p:cNvGrpSpPr/>
              <p:nvPr/>
            </p:nvGrpSpPr>
            <p:grpSpPr>
              <a:xfrm>
                <a:off x="714996" y="2209800"/>
                <a:ext cx="2362200" cy="306197"/>
                <a:chOff x="914400" y="1157599"/>
                <a:chExt cx="2362200" cy="306197"/>
              </a:xfrm>
            </p:grpSpPr>
            <p:sp>
              <p:nvSpPr>
                <p:cNvPr id="1241" name="TextBox 1240"/>
                <p:cNvSpPr txBox="1"/>
                <p:nvPr/>
              </p:nvSpPr>
              <p:spPr>
                <a:xfrm>
                  <a:off x="914400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42" name="TextBox 1241"/>
                <p:cNvSpPr txBox="1"/>
                <p:nvPr/>
              </p:nvSpPr>
              <p:spPr>
                <a:xfrm>
                  <a:off x="1357002" y="1186797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43" name="TextBox 1242"/>
                <p:cNvSpPr txBox="1"/>
                <p:nvPr/>
              </p:nvSpPr>
              <p:spPr>
                <a:xfrm>
                  <a:off x="1752600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44" name="TextBox 1243"/>
                <p:cNvSpPr txBox="1"/>
                <p:nvPr/>
              </p:nvSpPr>
              <p:spPr>
                <a:xfrm>
                  <a:off x="2166006" y="1170801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45" name="TextBox 1244"/>
                <p:cNvSpPr txBox="1"/>
                <p:nvPr/>
              </p:nvSpPr>
              <p:spPr>
                <a:xfrm>
                  <a:off x="2561604" y="1157599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  <p:sp>
              <p:nvSpPr>
                <p:cNvPr id="1246" name="TextBox 1245"/>
                <p:cNvSpPr txBox="1"/>
                <p:nvPr/>
              </p:nvSpPr>
              <p:spPr>
                <a:xfrm>
                  <a:off x="2971800" y="1172198"/>
                  <a:ext cx="304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/>
                    <a:t>C</a:t>
                  </a:r>
                  <a:endParaRPr lang="en-US" sz="1200" dirty="0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4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4305" y="1752600"/>
            <a:ext cx="4158495" cy="31048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" y="697468"/>
            <a:ext cx="888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skerville"/>
                <a:cs typeface="Baskerville"/>
              </a:rPr>
              <a:t>HCP (ABABAB..) and CCP (ABCABCABC….) both have the highest packing fraction of 0.74 </a:t>
            </a:r>
            <a:endParaRPr lang="en-US" dirty="0">
              <a:latin typeface="Baskerville"/>
              <a:cs typeface="Baskervil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304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Baskerville"/>
              </a:rPr>
              <a:t>Planar and Linear Densities:</a:t>
            </a:r>
            <a:endParaRPr lang="en-US" sz="2400" dirty="0">
              <a:latin typeface="Baskervill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9400" y="1041737"/>
            <a:ext cx="863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Previously we have calculated the packing fraction in terms of the space taken by the volumes compared to the empty volume in the crystal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764268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Similarly we can calculate the Linear Density and the planar density.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937000" y="3270250"/>
          <a:ext cx="1270000" cy="317500"/>
        </p:xfrm>
        <a:graphic>
          <a:graphicData uri="http://schemas.openxmlformats.org/presentationml/2006/ole">
            <p:oleObj spid="_x0000_s38914" name="Equation" r:id="rId3" imgW="1270000" imgH="3175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2514600"/>
            <a:ext cx="8534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Atomic Packing Fraction = Volume of atoms in a Unit Cell / Total Unit cell volume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276600"/>
            <a:ext cx="89154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Linear Density = Number of Atoms centered on a direction vector /Length of the direction vector 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886200"/>
            <a:ext cx="8153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Planar Density = Number of Atoms centered on a Plane / Area of the Plane</a:t>
            </a:r>
            <a:endParaRPr lang="en-US" dirty="0"/>
          </a:p>
        </p:txBody>
      </p:sp>
      <p:pic>
        <p:nvPicPr>
          <p:cNvPr id="11" name="Picture 10" descr="Picture 2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4495800"/>
            <a:ext cx="1524000" cy="1496458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1371600" y="5638800"/>
            <a:ext cx="1981200" cy="255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52800" y="5894388"/>
            <a:ext cx="1512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[110]direction</a:t>
            </a:r>
            <a:endParaRPr lang="en-US" dirty="0"/>
          </a:p>
        </p:txBody>
      </p:sp>
      <p:pic>
        <p:nvPicPr>
          <p:cNvPr id="17" name="Picture 16" descr="Picture 2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4495800"/>
            <a:ext cx="1524000" cy="1496458"/>
          </a:xfrm>
          <a:prstGeom prst="rect">
            <a:avLst/>
          </a:prstGeom>
        </p:spPr>
      </p:pic>
      <p:sp>
        <p:nvSpPr>
          <p:cNvPr id="18" name="Freeform 17"/>
          <p:cNvSpPr/>
          <p:nvPr/>
        </p:nvSpPr>
        <p:spPr>
          <a:xfrm>
            <a:off x="6510835" y="4803155"/>
            <a:ext cx="481743" cy="1007348"/>
          </a:xfrm>
          <a:custGeom>
            <a:avLst/>
            <a:gdLst>
              <a:gd name="connsiteX0" fmla="*/ 0 w 481743"/>
              <a:gd name="connsiteY0" fmla="*/ 1007348 h 1007348"/>
              <a:gd name="connsiteX1" fmla="*/ 452546 w 481743"/>
              <a:gd name="connsiteY1" fmla="*/ 832157 h 1007348"/>
              <a:gd name="connsiteX2" fmla="*/ 481743 w 481743"/>
              <a:gd name="connsiteY2" fmla="*/ 0 h 1007348"/>
              <a:gd name="connsiteX3" fmla="*/ 14598 w 481743"/>
              <a:gd name="connsiteY3" fmla="*/ 233588 h 1007348"/>
              <a:gd name="connsiteX4" fmla="*/ 0 w 481743"/>
              <a:gd name="connsiteY4" fmla="*/ 1007348 h 1007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1743" h="1007348">
                <a:moveTo>
                  <a:pt x="0" y="1007348"/>
                </a:moveTo>
                <a:lnTo>
                  <a:pt x="452546" y="832157"/>
                </a:lnTo>
                <a:lnTo>
                  <a:pt x="481743" y="0"/>
                </a:lnTo>
                <a:lnTo>
                  <a:pt x="14598" y="233588"/>
                </a:lnTo>
                <a:lnTo>
                  <a:pt x="0" y="1007348"/>
                </a:lnTo>
                <a:close/>
              </a:path>
            </a:pathLst>
          </a:custGeom>
          <a:solidFill>
            <a:srgbClr val="FFFF00">
              <a:alpha val="23000"/>
            </a:srgbClr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001000" y="4803155"/>
            <a:ext cx="1248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(110) plane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430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askerville"/>
                <a:cs typeface="Baskerville"/>
              </a:rPr>
              <a:t>That said, we can find that for some crystal structures, several non-parallel directions with different indices are </a:t>
            </a:r>
            <a:r>
              <a:rPr lang="en-US" sz="2400" dirty="0" err="1" smtClean="0">
                <a:latin typeface="Baskerville"/>
                <a:cs typeface="Baskerville"/>
              </a:rPr>
              <a:t>crystallographicaly</a:t>
            </a:r>
            <a:r>
              <a:rPr lang="en-US" sz="2400" dirty="0" smtClean="0">
                <a:latin typeface="Baskerville"/>
                <a:cs typeface="Baskerville"/>
              </a:rPr>
              <a:t> equivalent. This means that the atomic density, i.e. atomic arrangements are same along these directions.</a:t>
            </a:r>
            <a:endParaRPr lang="en-US" sz="2400" dirty="0">
              <a:latin typeface="Baskerville"/>
              <a:cs typeface="Baskervill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048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Crystallographicaly</a:t>
            </a:r>
            <a:r>
              <a:rPr lang="en-US" sz="2800" dirty="0" smtClean="0"/>
              <a:t> equivalent directions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71266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askerville"/>
                <a:cs typeface="Baskerville"/>
              </a:rPr>
              <a:t>For example in cubic crystals [100] [-1 00],[010],[0-10],[001][00-1] directions are equivalent to each other.</a:t>
            </a:r>
          </a:p>
          <a:p>
            <a:r>
              <a:rPr lang="en-US" sz="2400" dirty="0" smtClean="0">
                <a:latin typeface="Baskerville"/>
                <a:cs typeface="Baskerville"/>
              </a:rPr>
              <a:t>(</a:t>
            </a:r>
            <a:r>
              <a:rPr lang="en-US" sz="2400" i="1" dirty="0" smtClean="0">
                <a:latin typeface="Baskerville"/>
                <a:cs typeface="Baskerville"/>
              </a:rPr>
              <a:t>Pl. note I have used – signs which is not the proper way of writing Miller Indices)</a:t>
            </a:r>
            <a:r>
              <a:rPr lang="en-US" sz="2400" dirty="0" smtClean="0">
                <a:latin typeface="Baskerville"/>
                <a:cs typeface="Baskerville"/>
              </a:rPr>
              <a:t> 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Baskerville"/>
                <a:cs typeface="Baskerville"/>
              </a:rPr>
              <a:t>In that case we call it &lt;100&gt; family</a:t>
            </a:r>
            <a:endParaRPr lang="en-US" sz="2400" dirty="0">
              <a:solidFill>
                <a:srgbClr val="FF0000"/>
              </a:solidFill>
              <a:latin typeface="Baskerville"/>
              <a:cs typeface="Baskerville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33900" y="3346450"/>
          <a:ext cx="76200" cy="165100"/>
        </p:xfrm>
        <a:graphic>
          <a:graphicData uri="http://schemas.openxmlformats.org/presentationml/2006/ole">
            <p:oleObj spid="_x0000_s44034" name="Equation" r:id="rId3" imgW="76200" imgH="1651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" y="46482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Hexagonal crystals however, the directions with equivalent crystallographic properties do not have the same Miller indices. This problem is solved by introducing four-axes indices. 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=&gt; Then the indices are called </a:t>
            </a:r>
            <a:r>
              <a:rPr lang="en-US" dirty="0" err="1" smtClean="0">
                <a:solidFill>
                  <a:srgbClr val="FF0000"/>
                </a:solidFill>
              </a:rPr>
              <a:t>Bravais</a:t>
            </a:r>
            <a:r>
              <a:rPr lang="en-US" dirty="0" smtClean="0">
                <a:solidFill>
                  <a:srgbClr val="FF0000"/>
                </a:solidFill>
              </a:rPr>
              <a:t>-Miller Indices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61722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four axis system notation is kind of redundant, But convenient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5905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Crystallographic Planes </a:t>
            </a:r>
            <a:r>
              <a:rPr lang="en-US" dirty="0" smtClean="0">
                <a:cs typeface="Times New Roman" pitchFamily="-111" charset="0"/>
              </a:rPr>
              <a:t>(HCP)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905000"/>
            <a:ext cx="7772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 pitchFamily="-111" charset="0"/>
              </a:rPr>
              <a:t>In hexagonal unit cells the same idea is used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666750" y="2454275"/>
            <a:ext cx="4886325" cy="403225"/>
            <a:chOff x="420" y="1546"/>
            <a:chExt cx="3078" cy="254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420" y="1546"/>
              <a:ext cx="914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u="sng" dirty="0">
                  <a:cs typeface="Times New Roman" pitchFamily="-111" charset="0"/>
                </a:rPr>
                <a:t>example</a:t>
              </a:r>
              <a:endParaRPr lang="en-US" sz="2000" dirty="0">
                <a:cs typeface="Times New Roman" pitchFamily="-111" charset="0"/>
              </a:endParaRPr>
            </a:p>
          </p:txBody>
        </p:sp>
        <p:sp>
          <p:nvSpPr>
            <p:cNvPr id="8" name="Rectangle 31"/>
            <p:cNvSpPr>
              <a:spLocks noChangeArrowheads="1"/>
            </p:cNvSpPr>
            <p:nvPr/>
          </p:nvSpPr>
          <p:spPr bwMode="auto">
            <a:xfrm>
              <a:off x="1984" y="1550"/>
              <a:ext cx="1514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i="1" dirty="0"/>
                <a:t>a</a:t>
              </a:r>
              <a:r>
                <a:rPr lang="en-US" sz="2000" baseline="-25000" dirty="0"/>
                <a:t>1</a:t>
              </a:r>
              <a:r>
                <a:rPr lang="en-US" sz="2000" dirty="0"/>
                <a:t>      </a:t>
              </a:r>
              <a:r>
                <a:rPr lang="en-US" sz="800" dirty="0"/>
                <a:t>  </a:t>
              </a:r>
              <a:r>
                <a:rPr lang="en-US" sz="2000" i="1" dirty="0"/>
                <a:t>a</a:t>
              </a:r>
              <a:r>
                <a:rPr lang="en-US" sz="2000" baseline="-25000" dirty="0"/>
                <a:t>2</a:t>
              </a:r>
              <a:r>
                <a:rPr lang="en-US" sz="2000" dirty="0"/>
                <a:t>      </a:t>
              </a:r>
              <a:r>
                <a:rPr lang="en-US" sz="1000" dirty="0"/>
                <a:t> </a:t>
              </a:r>
              <a:r>
                <a:rPr lang="en-US" sz="2000" i="1" dirty="0"/>
                <a:t>a</a:t>
              </a:r>
              <a:r>
                <a:rPr lang="en-US" sz="2000" baseline="-25000" dirty="0"/>
                <a:t>3   </a:t>
              </a:r>
              <a:r>
                <a:rPr lang="en-US" sz="2000" dirty="0"/>
                <a:t>    </a:t>
              </a:r>
              <a:r>
                <a:rPr lang="en-US" sz="1000" dirty="0"/>
                <a:t> </a:t>
              </a:r>
              <a:r>
                <a:rPr lang="en-US" sz="2000" i="1" dirty="0" err="1"/>
                <a:t>c</a:t>
              </a:r>
              <a:endParaRPr lang="en-US" sz="2000" i="1" dirty="0"/>
            </a:p>
          </p:txBody>
        </p:sp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461963" y="4530725"/>
            <a:ext cx="5092700" cy="396875"/>
            <a:chOff x="291" y="2854"/>
            <a:chExt cx="3208" cy="250"/>
          </a:xfrm>
        </p:grpSpPr>
        <p:sp>
          <p:nvSpPr>
            <p:cNvPr id="10" name="Text Box 29"/>
            <p:cNvSpPr txBox="1">
              <a:spLocks noChangeArrowheads="1"/>
            </p:cNvSpPr>
            <p:nvPr/>
          </p:nvSpPr>
          <p:spPr bwMode="auto">
            <a:xfrm>
              <a:off x="291" y="2854"/>
              <a:ext cx="3208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cs typeface="Times New Roman" pitchFamily="-111" charset="0"/>
                </a:rPr>
                <a:t>4.     Miller-Bravais Indices</a:t>
              </a:r>
            </a:p>
          </p:txBody>
        </p:sp>
        <p:grpSp>
          <p:nvGrpSpPr>
            <p:cNvPr id="11" name="Group 37"/>
            <p:cNvGrpSpPr>
              <a:grpSpLocks/>
            </p:cNvGrpSpPr>
            <p:nvPr/>
          </p:nvGrpSpPr>
          <p:grpSpPr bwMode="auto">
            <a:xfrm>
              <a:off x="2440" y="2854"/>
              <a:ext cx="579" cy="250"/>
              <a:chOff x="2440" y="2854"/>
              <a:chExt cx="579" cy="250"/>
            </a:xfrm>
          </p:grpSpPr>
          <p:sp>
            <p:nvSpPr>
              <p:cNvPr id="12" name="Line 23"/>
              <p:cNvSpPr>
                <a:spLocks noChangeShapeType="1"/>
              </p:cNvSpPr>
              <p:nvPr/>
            </p:nvSpPr>
            <p:spPr bwMode="auto">
              <a:xfrm>
                <a:off x="2744" y="2880"/>
                <a:ext cx="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36"/>
              <p:cNvSpPr>
                <a:spLocks noChangeArrowheads="1"/>
              </p:cNvSpPr>
              <p:nvPr/>
            </p:nvSpPr>
            <p:spPr bwMode="auto">
              <a:xfrm>
                <a:off x="2440" y="2854"/>
                <a:ext cx="579" cy="250"/>
              </a:xfrm>
              <a:prstGeom prst="rect">
                <a:avLst/>
              </a:prstGeom>
              <a:noFill/>
              <a:ln w="9525">
                <a:noFill/>
                <a:prstDash val="dash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(1011)</a:t>
                </a:r>
              </a:p>
            </p:txBody>
          </p:sp>
        </p:grpSp>
      </p:grpSp>
      <p:grpSp>
        <p:nvGrpSpPr>
          <p:cNvPr id="14" name="Group 79"/>
          <p:cNvGrpSpPr>
            <a:grpSpLocks/>
          </p:cNvGrpSpPr>
          <p:nvPr/>
        </p:nvGrpSpPr>
        <p:grpSpPr bwMode="auto">
          <a:xfrm>
            <a:off x="461963" y="2754313"/>
            <a:ext cx="5380037" cy="411162"/>
            <a:chOff x="291" y="1735"/>
            <a:chExt cx="3389" cy="259"/>
          </a:xfrm>
        </p:grpSpPr>
        <p:grpSp>
          <p:nvGrpSpPr>
            <p:cNvPr id="15" name="Group 68"/>
            <p:cNvGrpSpPr>
              <a:grpSpLocks/>
            </p:cNvGrpSpPr>
            <p:nvPr/>
          </p:nvGrpSpPr>
          <p:grpSpPr bwMode="auto">
            <a:xfrm>
              <a:off x="291" y="1735"/>
              <a:ext cx="3389" cy="254"/>
              <a:chOff x="291" y="1735"/>
              <a:chExt cx="3389" cy="254"/>
            </a:xfrm>
          </p:grpSpPr>
          <p:sp>
            <p:nvSpPr>
              <p:cNvPr id="18" name="Text Box 26"/>
              <p:cNvSpPr txBox="1">
                <a:spLocks noChangeArrowheads="1"/>
              </p:cNvSpPr>
              <p:nvPr/>
            </p:nvSpPr>
            <p:spPr bwMode="auto">
              <a:xfrm>
                <a:off x="291" y="1739"/>
                <a:ext cx="1437" cy="250"/>
              </a:xfrm>
              <a:prstGeom prst="rect">
                <a:avLst/>
              </a:prstGeom>
              <a:noFill/>
              <a:ln w="9525">
                <a:noFill/>
                <a:prstDash val="dash"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cs typeface="Times New Roman" pitchFamily="-111" charset="0"/>
                  </a:rPr>
                  <a:t>1.     Intercepts</a:t>
                </a:r>
                <a:endParaRPr lang="en-US" sz="2000">
                  <a:cs typeface="Times New Roman" pitchFamily="-111" charset="0"/>
                  <a:sym typeface="Symbol" pitchFamily="-111" charset="2"/>
                </a:endParaRPr>
              </a:p>
            </p:txBody>
          </p:sp>
          <p:sp>
            <p:nvSpPr>
              <p:cNvPr id="19" name="Rectangle 32"/>
              <p:cNvSpPr>
                <a:spLocks noChangeArrowheads="1"/>
              </p:cNvSpPr>
              <p:nvPr/>
            </p:nvSpPr>
            <p:spPr bwMode="auto">
              <a:xfrm>
                <a:off x="1978" y="1735"/>
                <a:ext cx="1702" cy="250"/>
              </a:xfrm>
              <a:prstGeom prst="rect">
                <a:avLst/>
              </a:prstGeom>
              <a:noFill/>
              <a:ln w="9525">
                <a:noFill/>
                <a:prstDash val="dash"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/>
                  <a:t>1        </a:t>
                </a:r>
                <a:r>
                  <a:rPr lang="en-US" sz="2000">
                    <a:sym typeface="Symbol" pitchFamily="-111" charset="2"/>
                  </a:rPr>
                  <a:t></a:t>
                </a:r>
              </a:p>
            </p:txBody>
          </p:sp>
        </p:grpSp>
        <p:sp>
          <p:nvSpPr>
            <p:cNvPr id="16" name="Text Box 71"/>
            <p:cNvSpPr txBox="1">
              <a:spLocks noChangeArrowheads="1"/>
            </p:cNvSpPr>
            <p:nvPr/>
          </p:nvSpPr>
          <p:spPr bwMode="auto">
            <a:xfrm>
              <a:off x="2856" y="1744"/>
              <a:ext cx="280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-1</a:t>
              </a:r>
            </a:p>
          </p:txBody>
        </p:sp>
        <p:sp>
          <p:nvSpPr>
            <p:cNvPr id="17" name="Text Box 75"/>
            <p:cNvSpPr txBox="1">
              <a:spLocks noChangeArrowheads="1"/>
            </p:cNvSpPr>
            <p:nvPr/>
          </p:nvSpPr>
          <p:spPr bwMode="auto">
            <a:xfrm>
              <a:off x="3304" y="1744"/>
              <a:ext cx="280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1</a:t>
              </a:r>
            </a:p>
          </p:txBody>
        </p:sp>
      </p:grpSp>
      <p:grpSp>
        <p:nvGrpSpPr>
          <p:cNvPr id="20" name="Group 80"/>
          <p:cNvGrpSpPr>
            <a:grpSpLocks/>
          </p:cNvGrpSpPr>
          <p:nvPr/>
        </p:nvGrpSpPr>
        <p:grpSpPr bwMode="auto">
          <a:xfrm>
            <a:off x="461963" y="3059113"/>
            <a:ext cx="5507037" cy="715962"/>
            <a:chOff x="291" y="1927"/>
            <a:chExt cx="3469" cy="451"/>
          </a:xfrm>
        </p:grpSpPr>
        <p:grpSp>
          <p:nvGrpSpPr>
            <p:cNvPr id="21" name="Group 69"/>
            <p:cNvGrpSpPr>
              <a:grpSpLocks/>
            </p:cNvGrpSpPr>
            <p:nvPr/>
          </p:nvGrpSpPr>
          <p:grpSpPr bwMode="auto">
            <a:xfrm>
              <a:off x="291" y="1927"/>
              <a:ext cx="3469" cy="450"/>
              <a:chOff x="291" y="1927"/>
              <a:chExt cx="3469" cy="450"/>
            </a:xfrm>
          </p:grpSpPr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291" y="1929"/>
                <a:ext cx="1562" cy="250"/>
              </a:xfrm>
              <a:prstGeom prst="rect">
                <a:avLst/>
              </a:prstGeom>
              <a:noFill/>
              <a:ln w="9525">
                <a:noFill/>
                <a:prstDash val="dash"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cs typeface="Times New Roman" pitchFamily="-111" charset="0"/>
                  </a:rPr>
                  <a:t>2.     Reciprocals</a:t>
                </a:r>
              </a:p>
            </p:txBody>
          </p:sp>
          <p:sp>
            <p:nvSpPr>
              <p:cNvPr id="27" name="Rectangle 33"/>
              <p:cNvSpPr>
                <a:spLocks noChangeArrowheads="1"/>
              </p:cNvSpPr>
              <p:nvPr/>
            </p:nvSpPr>
            <p:spPr bwMode="auto">
              <a:xfrm>
                <a:off x="1978" y="1927"/>
                <a:ext cx="1678" cy="250"/>
              </a:xfrm>
              <a:prstGeom prst="rect">
                <a:avLst/>
              </a:prstGeom>
              <a:noFill/>
              <a:ln w="9525">
                <a:noFill/>
                <a:prstDash val="dash"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/>
                  <a:t>1      1/</a:t>
                </a:r>
                <a:r>
                  <a:rPr lang="en-US" sz="2000">
                    <a:sym typeface="Symbol" pitchFamily="-111" charset="2"/>
                  </a:rPr>
                  <a:t></a:t>
                </a:r>
              </a:p>
            </p:txBody>
          </p:sp>
          <p:sp>
            <p:nvSpPr>
              <p:cNvPr id="28" name="Rectangle 34"/>
              <p:cNvSpPr>
                <a:spLocks noChangeArrowheads="1"/>
              </p:cNvSpPr>
              <p:nvPr/>
            </p:nvSpPr>
            <p:spPr bwMode="auto">
              <a:xfrm>
                <a:off x="1978" y="2127"/>
                <a:ext cx="1782" cy="250"/>
              </a:xfrm>
              <a:prstGeom prst="rect">
                <a:avLst/>
              </a:prstGeom>
              <a:noFill/>
              <a:ln w="9525">
                <a:noFill/>
                <a:prstDash val="dash"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/>
                  <a:t>1        </a:t>
                </a:r>
                <a:r>
                  <a:rPr lang="en-US" sz="2000">
                    <a:sym typeface="Symbol" pitchFamily="-111" charset="2"/>
                  </a:rPr>
                  <a:t>0 </a:t>
                </a:r>
              </a:p>
            </p:txBody>
          </p:sp>
        </p:grpSp>
        <p:sp>
          <p:nvSpPr>
            <p:cNvPr id="22" name="Text Box 72"/>
            <p:cNvSpPr txBox="1">
              <a:spLocks noChangeArrowheads="1"/>
            </p:cNvSpPr>
            <p:nvPr/>
          </p:nvSpPr>
          <p:spPr bwMode="auto">
            <a:xfrm>
              <a:off x="2856" y="1936"/>
              <a:ext cx="280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-1</a:t>
              </a:r>
            </a:p>
          </p:txBody>
        </p:sp>
        <p:sp>
          <p:nvSpPr>
            <p:cNvPr id="23" name="Text Box 73"/>
            <p:cNvSpPr txBox="1">
              <a:spLocks noChangeArrowheads="1"/>
            </p:cNvSpPr>
            <p:nvPr/>
          </p:nvSpPr>
          <p:spPr bwMode="auto">
            <a:xfrm>
              <a:off x="2856" y="2128"/>
              <a:ext cx="280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-1</a:t>
              </a:r>
            </a:p>
          </p:txBody>
        </p:sp>
        <p:sp>
          <p:nvSpPr>
            <p:cNvPr id="24" name="Text Box 76"/>
            <p:cNvSpPr txBox="1">
              <a:spLocks noChangeArrowheads="1"/>
            </p:cNvSpPr>
            <p:nvPr/>
          </p:nvSpPr>
          <p:spPr bwMode="auto">
            <a:xfrm>
              <a:off x="3304" y="1936"/>
              <a:ext cx="280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1</a:t>
              </a:r>
            </a:p>
          </p:txBody>
        </p:sp>
        <p:sp>
          <p:nvSpPr>
            <p:cNvPr id="25" name="Text Box 77"/>
            <p:cNvSpPr txBox="1">
              <a:spLocks noChangeArrowheads="1"/>
            </p:cNvSpPr>
            <p:nvPr/>
          </p:nvSpPr>
          <p:spPr bwMode="auto">
            <a:xfrm>
              <a:off x="3304" y="2128"/>
              <a:ext cx="280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1</a:t>
              </a:r>
            </a:p>
          </p:txBody>
        </p:sp>
      </p:grpSp>
      <p:grpSp>
        <p:nvGrpSpPr>
          <p:cNvPr id="29" name="Group 105"/>
          <p:cNvGrpSpPr>
            <a:grpSpLocks/>
          </p:cNvGrpSpPr>
          <p:nvPr/>
        </p:nvGrpSpPr>
        <p:grpSpPr bwMode="auto">
          <a:xfrm>
            <a:off x="461963" y="3732213"/>
            <a:ext cx="5392737" cy="398462"/>
            <a:chOff x="291" y="2351"/>
            <a:chExt cx="3397" cy="251"/>
          </a:xfrm>
        </p:grpSpPr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291" y="2351"/>
              <a:ext cx="1438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cs typeface="Times New Roman" pitchFamily="-111" charset="0"/>
                </a:rPr>
                <a:t>3.     Reduction</a:t>
              </a:r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1978" y="2351"/>
              <a:ext cx="1710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/>
                <a:t>1        </a:t>
              </a:r>
              <a:r>
                <a:rPr lang="en-US" sz="2000" dirty="0">
                  <a:sym typeface="Symbol" pitchFamily="-111" charset="2"/>
                </a:rPr>
                <a:t>0</a:t>
              </a:r>
            </a:p>
          </p:txBody>
        </p:sp>
        <p:sp>
          <p:nvSpPr>
            <p:cNvPr id="32" name="Text Box 74"/>
            <p:cNvSpPr txBox="1">
              <a:spLocks noChangeArrowheads="1"/>
            </p:cNvSpPr>
            <p:nvPr/>
          </p:nvSpPr>
          <p:spPr bwMode="auto">
            <a:xfrm>
              <a:off x="2856" y="2352"/>
              <a:ext cx="280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-1</a:t>
              </a:r>
            </a:p>
          </p:txBody>
        </p:sp>
        <p:sp>
          <p:nvSpPr>
            <p:cNvPr id="33" name="Text Box 78"/>
            <p:cNvSpPr txBox="1">
              <a:spLocks noChangeArrowheads="1"/>
            </p:cNvSpPr>
            <p:nvPr/>
          </p:nvSpPr>
          <p:spPr bwMode="auto">
            <a:xfrm>
              <a:off x="3304" y="2352"/>
              <a:ext cx="280" cy="25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1</a:t>
              </a:r>
            </a:p>
          </p:txBody>
        </p:sp>
      </p:grpSp>
      <p:grpSp>
        <p:nvGrpSpPr>
          <p:cNvPr id="34" name="Group 104"/>
          <p:cNvGrpSpPr>
            <a:grpSpLocks/>
          </p:cNvGrpSpPr>
          <p:nvPr/>
        </p:nvGrpSpPr>
        <p:grpSpPr bwMode="auto">
          <a:xfrm>
            <a:off x="5511800" y="1663700"/>
            <a:ext cx="2743200" cy="3476625"/>
            <a:chOff x="3472" y="1048"/>
            <a:chExt cx="1728" cy="2190"/>
          </a:xfrm>
        </p:grpSpPr>
        <p:sp>
          <p:nvSpPr>
            <p:cNvPr id="35" name="Rectangle 17"/>
            <p:cNvSpPr>
              <a:spLocks noChangeArrowheads="1"/>
            </p:cNvSpPr>
            <p:nvPr/>
          </p:nvSpPr>
          <p:spPr bwMode="auto">
            <a:xfrm>
              <a:off x="4211" y="2927"/>
              <a:ext cx="621" cy="311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18"/>
            <p:cNvSpPr>
              <a:spLocks noChangeArrowheads="1"/>
            </p:cNvSpPr>
            <p:nvPr/>
          </p:nvSpPr>
          <p:spPr bwMode="auto">
            <a:xfrm>
              <a:off x="3726" y="1294"/>
              <a:ext cx="621" cy="311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7" name="Picture 51" descr="Figure_3_8_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55" y="1107"/>
              <a:ext cx="1555" cy="1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4474" y="2484"/>
              <a:ext cx="393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57"/>
            <p:cNvSpPr>
              <a:spLocks/>
            </p:cNvSpPr>
            <p:nvPr/>
          </p:nvSpPr>
          <p:spPr bwMode="auto">
            <a:xfrm>
              <a:off x="4254" y="1596"/>
              <a:ext cx="624" cy="1278"/>
            </a:xfrm>
            <a:custGeom>
              <a:avLst/>
              <a:gdLst>
                <a:gd name="T0" fmla="*/ 0 w 624"/>
                <a:gd name="T1" fmla="*/ 456 h 1278"/>
                <a:gd name="T2" fmla="*/ 228 w 624"/>
                <a:gd name="T3" fmla="*/ 0 h 1278"/>
                <a:gd name="T4" fmla="*/ 624 w 624"/>
                <a:gd name="T5" fmla="*/ 1080 h 1278"/>
                <a:gd name="T6" fmla="*/ 516 w 624"/>
                <a:gd name="T7" fmla="*/ 1278 h 1278"/>
                <a:gd name="T8" fmla="*/ 0 w 624"/>
                <a:gd name="T9" fmla="*/ 456 h 12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4"/>
                <a:gd name="T16" fmla="*/ 0 h 1278"/>
                <a:gd name="T17" fmla="*/ 624 w 624"/>
                <a:gd name="T18" fmla="*/ 1278 h 12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4" h="1278">
                  <a:moveTo>
                    <a:pt x="0" y="456"/>
                  </a:moveTo>
                  <a:lnTo>
                    <a:pt x="228" y="0"/>
                  </a:lnTo>
                  <a:lnTo>
                    <a:pt x="624" y="1080"/>
                  </a:lnTo>
                  <a:lnTo>
                    <a:pt x="516" y="1278"/>
                  </a:lnTo>
                  <a:lnTo>
                    <a:pt x="0" y="456"/>
                  </a:lnTo>
                  <a:close/>
                </a:path>
              </a:pathLst>
            </a:custGeom>
            <a:solidFill>
              <a:schemeClr val="hlink"/>
            </a:solidFill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59"/>
            <p:cNvSpPr>
              <a:spLocks noChangeShapeType="1"/>
            </p:cNvSpPr>
            <p:nvPr/>
          </p:nvSpPr>
          <p:spPr bwMode="auto">
            <a:xfrm flipH="1">
              <a:off x="4248" y="1998"/>
              <a:ext cx="522" cy="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60"/>
            <p:cNvSpPr>
              <a:spLocks noChangeShapeType="1"/>
            </p:cNvSpPr>
            <p:nvPr/>
          </p:nvSpPr>
          <p:spPr bwMode="auto">
            <a:xfrm>
              <a:off x="4770" y="1998"/>
              <a:ext cx="0" cy="8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61"/>
            <p:cNvSpPr>
              <a:spLocks noChangeShapeType="1"/>
            </p:cNvSpPr>
            <p:nvPr/>
          </p:nvSpPr>
          <p:spPr bwMode="auto">
            <a:xfrm flipV="1">
              <a:off x="4504" y="2283"/>
              <a:ext cx="77" cy="165"/>
            </a:xfrm>
            <a:prstGeom prst="line">
              <a:avLst/>
            </a:prstGeom>
            <a:noFill/>
            <a:ln w="19050">
              <a:solidFill>
                <a:srgbClr val="FF99FF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62"/>
            <p:cNvSpPr>
              <a:spLocks noChangeShapeType="1"/>
            </p:cNvSpPr>
            <p:nvPr/>
          </p:nvSpPr>
          <p:spPr bwMode="auto">
            <a:xfrm>
              <a:off x="4492" y="2484"/>
              <a:ext cx="393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63"/>
            <p:cNvSpPr>
              <a:spLocks noChangeShapeType="1"/>
            </p:cNvSpPr>
            <p:nvPr/>
          </p:nvSpPr>
          <p:spPr bwMode="auto">
            <a:xfrm>
              <a:off x="4480" y="1621"/>
              <a:ext cx="0" cy="8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65"/>
            <p:cNvSpPr>
              <a:spLocks noChangeShapeType="1"/>
            </p:cNvSpPr>
            <p:nvPr/>
          </p:nvSpPr>
          <p:spPr bwMode="auto">
            <a:xfrm flipV="1">
              <a:off x="4389" y="1701"/>
              <a:ext cx="0" cy="630"/>
            </a:xfrm>
            <a:prstGeom prst="line">
              <a:avLst/>
            </a:prstGeom>
            <a:noFill/>
            <a:ln w="19050">
              <a:solidFill>
                <a:srgbClr val="FF99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66"/>
            <p:cNvSpPr txBox="1">
              <a:spLocks noChangeArrowheads="1"/>
            </p:cNvSpPr>
            <p:nvPr/>
          </p:nvSpPr>
          <p:spPr bwMode="auto">
            <a:xfrm>
              <a:off x="4528" y="2128"/>
              <a:ext cx="440" cy="192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1"/>
                <a:t>a</a:t>
              </a:r>
              <a:r>
                <a:rPr lang="en-US" sz="1400" baseline="-25000"/>
                <a:t>2</a:t>
              </a:r>
              <a:endParaRPr lang="en-US" sz="1400"/>
            </a:p>
          </p:txBody>
        </p:sp>
        <p:grpSp>
          <p:nvGrpSpPr>
            <p:cNvPr id="47" name="Group 87"/>
            <p:cNvGrpSpPr>
              <a:grpSpLocks/>
            </p:cNvGrpSpPr>
            <p:nvPr/>
          </p:nvGrpSpPr>
          <p:grpSpPr bwMode="auto">
            <a:xfrm>
              <a:off x="3472" y="2600"/>
              <a:ext cx="264" cy="200"/>
              <a:chOff x="3472" y="2600"/>
              <a:chExt cx="264" cy="200"/>
            </a:xfrm>
          </p:grpSpPr>
          <p:sp>
            <p:nvSpPr>
              <p:cNvPr id="53" name="Rectangle 83"/>
              <p:cNvSpPr>
                <a:spLocks noChangeArrowheads="1"/>
              </p:cNvSpPr>
              <p:nvPr/>
            </p:nvSpPr>
            <p:spPr bwMode="auto">
              <a:xfrm>
                <a:off x="3472" y="2600"/>
                <a:ext cx="200" cy="20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Text Box 82"/>
              <p:cNvSpPr txBox="1">
                <a:spLocks noChangeArrowheads="1"/>
              </p:cNvSpPr>
              <p:nvPr/>
            </p:nvSpPr>
            <p:spPr bwMode="auto">
              <a:xfrm>
                <a:off x="3496" y="2600"/>
                <a:ext cx="240" cy="192"/>
              </a:xfrm>
              <a:prstGeom prst="rect">
                <a:avLst/>
              </a:prstGeom>
              <a:noFill/>
              <a:ln w="9525">
                <a:noFill/>
                <a:prstDash val="dash"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i="1"/>
                  <a:t>a</a:t>
                </a:r>
                <a:r>
                  <a:rPr lang="en-US" sz="1400" baseline="-25000"/>
                  <a:t>3</a:t>
                </a:r>
                <a:endParaRPr lang="en-US" sz="1400"/>
              </a:p>
            </p:txBody>
          </p:sp>
        </p:grpSp>
        <p:grpSp>
          <p:nvGrpSpPr>
            <p:cNvPr id="48" name="Group 86"/>
            <p:cNvGrpSpPr>
              <a:grpSpLocks/>
            </p:cNvGrpSpPr>
            <p:nvPr/>
          </p:nvGrpSpPr>
          <p:grpSpPr bwMode="auto">
            <a:xfrm>
              <a:off x="4960" y="2880"/>
              <a:ext cx="240" cy="216"/>
              <a:chOff x="4960" y="2880"/>
              <a:chExt cx="240" cy="216"/>
            </a:xfrm>
          </p:grpSpPr>
          <p:sp>
            <p:nvSpPr>
              <p:cNvPr id="51" name="Rectangle 84"/>
              <p:cNvSpPr>
                <a:spLocks noChangeArrowheads="1"/>
              </p:cNvSpPr>
              <p:nvPr/>
            </p:nvSpPr>
            <p:spPr bwMode="auto">
              <a:xfrm>
                <a:off x="4992" y="2896"/>
                <a:ext cx="200" cy="20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Text Box 85"/>
              <p:cNvSpPr txBox="1">
                <a:spLocks noChangeArrowheads="1"/>
              </p:cNvSpPr>
              <p:nvPr/>
            </p:nvSpPr>
            <p:spPr bwMode="auto">
              <a:xfrm>
                <a:off x="4960" y="2880"/>
                <a:ext cx="240" cy="192"/>
              </a:xfrm>
              <a:prstGeom prst="rect">
                <a:avLst/>
              </a:prstGeom>
              <a:noFill/>
              <a:ln w="9525">
                <a:noFill/>
                <a:prstDash val="dash"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i="1"/>
                  <a:t>a</a:t>
                </a:r>
                <a:r>
                  <a:rPr lang="en-US" sz="1400" baseline="-25000"/>
                  <a:t>1</a:t>
                </a:r>
                <a:endParaRPr lang="en-US" sz="1400"/>
              </a:p>
            </p:txBody>
          </p:sp>
        </p:grpSp>
        <p:sp>
          <p:nvSpPr>
            <p:cNvPr id="49" name="Rectangle 102"/>
            <p:cNvSpPr>
              <a:spLocks noChangeArrowheads="1"/>
            </p:cNvSpPr>
            <p:nvPr/>
          </p:nvSpPr>
          <p:spPr bwMode="auto">
            <a:xfrm>
              <a:off x="4296" y="1048"/>
              <a:ext cx="200" cy="168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Text Box 103"/>
            <p:cNvSpPr txBox="1">
              <a:spLocks noChangeArrowheads="1"/>
            </p:cNvSpPr>
            <p:nvPr/>
          </p:nvSpPr>
          <p:spPr bwMode="auto">
            <a:xfrm>
              <a:off x="4304" y="1056"/>
              <a:ext cx="240" cy="192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1"/>
                <a:t>z</a:t>
              </a:r>
              <a:endParaRPr lang="en-US" sz="1400"/>
            </a:p>
          </p:txBody>
        </p:sp>
      </p:grpSp>
      <p:sp>
        <p:nvSpPr>
          <p:cNvPr id="55" name="Rectangle 43"/>
          <p:cNvSpPr>
            <a:spLocks noChangeArrowheads="1"/>
          </p:cNvSpPr>
          <p:nvPr/>
        </p:nvSpPr>
        <p:spPr bwMode="auto">
          <a:xfrm>
            <a:off x="6027738" y="4973638"/>
            <a:ext cx="2228850" cy="4572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Adapted from Fig. 3.8(b), </a:t>
            </a:r>
            <a:r>
              <a:rPr lang="en-US" sz="1200" i="1">
                <a:solidFill>
                  <a:srgbClr val="000000"/>
                </a:solidFill>
              </a:rPr>
              <a:t>Callister &amp; Rethwisch 8e.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2463224"/>
            <a:ext cx="6781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askerville"/>
                <a:cs typeface="Baskerville"/>
              </a:rPr>
              <a:t>Identifying Crystal Structures</a:t>
            </a:r>
            <a:endParaRPr lang="en-US" sz="3200" dirty="0">
              <a:latin typeface="Baskerville"/>
              <a:cs typeface="Baskervil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590550"/>
          </a:xfrm>
        </p:spPr>
        <p:txBody>
          <a:bodyPr/>
          <a:lstStyle/>
          <a:p>
            <a:r>
              <a:rPr lang="en-US" sz="3200" b="1" dirty="0" smtClean="0"/>
              <a:t>X-ray diffraction</a:t>
            </a:r>
          </a:p>
        </p:txBody>
      </p:sp>
      <p:sp>
        <p:nvSpPr>
          <p:cNvPr id="5" name="Rectangle 5"/>
          <p:cNvSpPr txBox="1">
            <a:spLocks/>
          </p:cNvSpPr>
          <p:nvPr/>
        </p:nvSpPr>
        <p:spPr bwMode="auto">
          <a:xfrm>
            <a:off x="0" y="1447800"/>
            <a:ext cx="4038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X-ray source shoots a beam into a sample while a detector collects the diffracted radiation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Source and detector rotate until a broad range of angles of incidence are measured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7" descr="fig_02_1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38600" y="2514600"/>
            <a:ext cx="4583113" cy="2334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4821</TotalTime>
  <Words>1468</Words>
  <Application>Microsoft Macintosh PowerPoint</Application>
  <PresentationFormat>On-screen Show (4:3)</PresentationFormat>
  <Paragraphs>681</Paragraphs>
  <Slides>19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Microsoft Equation</vt:lpstr>
      <vt:lpstr>Slide 1</vt:lpstr>
      <vt:lpstr>Slide 2</vt:lpstr>
      <vt:lpstr>Slide 3</vt:lpstr>
      <vt:lpstr>Slide 4</vt:lpstr>
      <vt:lpstr>Slide 5</vt:lpstr>
      <vt:lpstr>Slide 6</vt:lpstr>
      <vt:lpstr>Crystallographic Planes (HCP)</vt:lpstr>
      <vt:lpstr>Slide 8</vt:lpstr>
      <vt:lpstr>X-ray diffraction</vt:lpstr>
      <vt:lpstr>Slide 10</vt:lpstr>
      <vt:lpstr>X-Rays to Determine Crystal Structure</vt:lpstr>
      <vt:lpstr>X-Ray  Diffraction Pattern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North Carolina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Thushari Jayasekera</dc:creator>
  <cp:lastModifiedBy>Thushari Jayasekera</cp:lastModifiedBy>
  <cp:revision>230</cp:revision>
  <dcterms:created xsi:type="dcterms:W3CDTF">2013-01-26T17:16:06Z</dcterms:created>
  <dcterms:modified xsi:type="dcterms:W3CDTF">2013-01-30T01:37:35Z</dcterms:modified>
</cp:coreProperties>
</file>